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4"/>
  </p:notesMasterIdLst>
  <p:sldIdLst>
    <p:sldId id="345" r:id="rId2"/>
    <p:sldId id="271" r:id="rId3"/>
    <p:sldId id="353" r:id="rId4"/>
    <p:sldId id="356" r:id="rId5"/>
    <p:sldId id="362" r:id="rId6"/>
    <p:sldId id="363" r:id="rId7"/>
    <p:sldId id="306" r:id="rId8"/>
    <p:sldId id="364" r:id="rId9"/>
    <p:sldId id="365" r:id="rId10"/>
    <p:sldId id="366" r:id="rId11"/>
    <p:sldId id="367" r:id="rId12"/>
    <p:sldId id="368" r:id="rId13"/>
    <p:sldId id="369" r:id="rId14"/>
    <p:sldId id="273" r:id="rId15"/>
    <p:sldId id="370" r:id="rId16"/>
    <p:sldId id="371" r:id="rId17"/>
    <p:sldId id="263" r:id="rId18"/>
    <p:sldId id="322" r:id="rId19"/>
    <p:sldId id="272" r:id="rId20"/>
    <p:sldId id="334" r:id="rId21"/>
    <p:sldId id="372" r:id="rId22"/>
    <p:sldId id="358" r:id="rId23"/>
    <p:sldId id="300" r:id="rId24"/>
    <p:sldId id="308" r:id="rId25"/>
    <p:sldId id="265" r:id="rId26"/>
    <p:sldId id="373" r:id="rId27"/>
    <p:sldId id="377" r:id="rId28"/>
    <p:sldId id="342" r:id="rId29"/>
    <p:sldId id="374" r:id="rId30"/>
    <p:sldId id="375" r:id="rId31"/>
    <p:sldId id="256" r:id="rId32"/>
    <p:sldId id="378" r:id="rId33"/>
    <p:sldId id="379" r:id="rId34"/>
    <p:sldId id="380" r:id="rId35"/>
    <p:sldId id="262" r:id="rId36"/>
    <p:sldId id="376" r:id="rId37"/>
    <p:sldId id="315" r:id="rId38"/>
    <p:sldId id="317" r:id="rId39"/>
    <p:sldId id="318" r:id="rId40"/>
    <p:sldId id="269" r:id="rId41"/>
    <p:sldId id="326" r:id="rId42"/>
    <p:sldId id="360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CC9900"/>
    <a:srgbClr val="FF0000"/>
    <a:srgbClr val="000000"/>
    <a:srgbClr val="00804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624" autoAdjust="0"/>
  </p:normalViewPr>
  <p:slideViewPr>
    <p:cSldViewPr>
      <p:cViewPr>
        <p:scale>
          <a:sx n="100" d="100"/>
          <a:sy n="100" d="100"/>
        </p:scale>
        <p:origin x="-282" y="-180"/>
      </p:cViewPr>
      <p:guideLst>
        <p:guide orient="horz" pos="3264"/>
        <p:guide pos="57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89ABF9F-FC93-47E6-82D0-DE9E41AED78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0426D-0098-437F-B0F8-1689DC08F29C}" type="slidenum">
              <a:rPr lang="en-US"/>
              <a:pPr/>
              <a:t>1</a:t>
            </a:fld>
            <a:endParaRPr lang="en-US"/>
          </a:p>
        </p:txBody>
      </p:sp>
      <p:sp>
        <p:nvSpPr>
          <p:cNvPr id="1699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12</a:t>
            </a:fld>
            <a:endParaRPr lang="en-US"/>
          </a:p>
        </p:txBody>
      </p:sp>
      <p:sp>
        <p:nvSpPr>
          <p:cNvPr id="1914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13</a:t>
            </a:fld>
            <a:endParaRPr lang="en-US"/>
          </a:p>
        </p:txBody>
      </p:sp>
      <p:sp>
        <p:nvSpPr>
          <p:cNvPr id="1914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75DED-C5A7-4CF0-BCD4-6E9341EB887D}" type="slidenum">
              <a:rPr lang="en-US"/>
              <a:pPr/>
              <a:t>14</a:t>
            </a:fld>
            <a:endParaRPr lang="en-US"/>
          </a:p>
        </p:txBody>
      </p:sp>
      <p:sp>
        <p:nvSpPr>
          <p:cNvPr id="829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D5F176-3F5D-4000-AE50-7D9979AFA7AA}" type="slidenum">
              <a:rPr lang="en-US"/>
              <a:pPr/>
              <a:t>17</a:t>
            </a:fld>
            <a:endParaRPr lang="en-US"/>
          </a:p>
        </p:txBody>
      </p:sp>
      <p:sp>
        <p:nvSpPr>
          <p:cNvPr id="860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87588-EFE0-4D64-A152-9C36A588169D}" type="slidenum">
              <a:rPr lang="en-US"/>
              <a:pPr/>
              <a:t>18</a:t>
            </a:fld>
            <a:endParaRPr lang="en-US"/>
          </a:p>
        </p:txBody>
      </p:sp>
      <p:sp>
        <p:nvSpPr>
          <p:cNvPr id="1198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514887-B5F1-415F-8A22-0BFD2A64873D}" type="slidenum">
              <a:rPr lang="en-US"/>
              <a:pPr/>
              <a:t>19</a:t>
            </a:fld>
            <a:endParaRPr lang="en-US"/>
          </a:p>
        </p:txBody>
      </p:sp>
      <p:sp>
        <p:nvSpPr>
          <p:cNvPr id="870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5E1DDA-2C69-46A1-8C00-0640C8BAECFE}" type="slidenum">
              <a:rPr lang="en-US"/>
              <a:pPr/>
              <a:t>2</a:t>
            </a:fld>
            <a:endParaRPr lang="en-US"/>
          </a:p>
        </p:txBody>
      </p:sp>
      <p:sp>
        <p:nvSpPr>
          <p:cNvPr id="737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6D24F4-2C32-4A01-8637-B9160C739935}" type="slidenum">
              <a:rPr lang="en-US"/>
              <a:pPr/>
              <a:t>20</a:t>
            </a:fld>
            <a:endParaRPr lang="en-US"/>
          </a:p>
        </p:txBody>
      </p:sp>
      <p:sp>
        <p:nvSpPr>
          <p:cNvPr id="1536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F54609-11A4-4298-938A-8AE4878C2429}" type="slidenum">
              <a:rPr lang="en-US"/>
              <a:pPr/>
              <a:t>22</a:t>
            </a:fld>
            <a:endParaRPr lang="en-US"/>
          </a:p>
        </p:txBody>
      </p:sp>
      <p:sp>
        <p:nvSpPr>
          <p:cNvPr id="2048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FAAD31-50CB-4F9A-AA2A-04CA5F1D29EB}" type="slidenum">
              <a:rPr lang="en-US"/>
              <a:pPr/>
              <a:t>23</a:t>
            </a:fld>
            <a:endParaRPr lang="en-US"/>
          </a:p>
        </p:txBody>
      </p:sp>
      <p:sp>
        <p:nvSpPr>
          <p:cNvPr id="901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57109-8BE2-4B37-BC2F-1D68AF3C7BCC}" type="slidenum">
              <a:rPr lang="en-US"/>
              <a:pPr/>
              <a:t>24</a:t>
            </a:fld>
            <a:endParaRPr lang="en-US"/>
          </a:p>
        </p:txBody>
      </p:sp>
      <p:sp>
        <p:nvSpPr>
          <p:cNvPr id="911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60D979-D500-459F-9C94-3175365A3653}" type="slidenum">
              <a:rPr lang="en-US"/>
              <a:pPr/>
              <a:t>25</a:t>
            </a:fld>
            <a:endParaRPr lang="en-US"/>
          </a:p>
        </p:txBody>
      </p:sp>
      <p:sp>
        <p:nvSpPr>
          <p:cNvPr id="921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60D979-D500-459F-9C94-3175365A3653}" type="slidenum">
              <a:rPr lang="en-US"/>
              <a:pPr/>
              <a:t>26</a:t>
            </a:fld>
            <a:endParaRPr lang="en-US"/>
          </a:p>
        </p:txBody>
      </p:sp>
      <p:sp>
        <p:nvSpPr>
          <p:cNvPr id="921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EF4ACF-3065-4EC9-A2D2-19D8A47E1AD4}" type="slidenum">
              <a:rPr lang="en-US"/>
              <a:pPr/>
              <a:t>27</a:t>
            </a:fld>
            <a:endParaRPr lang="en-US"/>
          </a:p>
        </p:txBody>
      </p:sp>
      <p:sp>
        <p:nvSpPr>
          <p:cNvPr id="1966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E57B48-E696-49CB-917E-1736DA476111}" type="slidenum">
              <a:rPr lang="en-US"/>
              <a:pPr/>
              <a:t>28</a:t>
            </a:fld>
            <a:endParaRPr lang="en-US"/>
          </a:p>
        </p:txBody>
      </p:sp>
      <p:sp>
        <p:nvSpPr>
          <p:cNvPr id="1638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3</a:t>
            </a:fld>
            <a:endParaRPr lang="en-US"/>
          </a:p>
        </p:txBody>
      </p:sp>
      <p:sp>
        <p:nvSpPr>
          <p:cNvPr id="1914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46A57-EFE6-45DF-903D-D5FBC23A864C}" type="slidenum">
              <a:rPr lang="en-US"/>
              <a:pPr/>
              <a:t>30</a:t>
            </a:fld>
            <a:endParaRPr lang="en-US"/>
          </a:p>
        </p:txBody>
      </p:sp>
      <p:sp>
        <p:nvSpPr>
          <p:cNvPr id="1914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9FD75A-4707-49B3-8B49-E726DC2CE9A9}" type="slidenum">
              <a:rPr lang="en-US"/>
              <a:pPr/>
              <a:t>31</a:t>
            </a:fld>
            <a:endParaRPr lang="en-US"/>
          </a:p>
        </p:txBody>
      </p:sp>
      <p:sp>
        <p:nvSpPr>
          <p:cNvPr id="942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0D1BB9-07BB-4C65-85D0-12E3AC73F52A}" type="slidenum">
              <a:rPr lang="en-US"/>
              <a:pPr/>
              <a:t>35</a:t>
            </a:fld>
            <a:endParaRPr lang="en-US"/>
          </a:p>
        </p:txBody>
      </p:sp>
      <p:sp>
        <p:nvSpPr>
          <p:cNvPr id="993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71782-7EDC-42C9-8080-B94DB9BD2B0F}" type="slidenum">
              <a:rPr lang="en-US"/>
              <a:pPr/>
              <a:t>37</a:t>
            </a:fld>
            <a:endParaRPr lang="en-US"/>
          </a:p>
        </p:txBody>
      </p:sp>
      <p:sp>
        <p:nvSpPr>
          <p:cNvPr id="10035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E23029-596A-48F8-8ABC-1104F31CCA35}" type="slidenum">
              <a:rPr lang="en-US"/>
              <a:pPr/>
              <a:t>38</a:t>
            </a:fld>
            <a:endParaRPr lang="en-US"/>
          </a:p>
        </p:txBody>
      </p:sp>
      <p:sp>
        <p:nvSpPr>
          <p:cNvPr id="1085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CD60B7-533A-4EFA-A415-4713D3DF8910}" type="slidenum">
              <a:rPr lang="en-US"/>
              <a:pPr/>
              <a:t>39</a:t>
            </a:fld>
            <a:endParaRPr lang="en-US"/>
          </a:p>
        </p:txBody>
      </p:sp>
      <p:sp>
        <p:nvSpPr>
          <p:cNvPr id="1146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EF4ACF-3065-4EC9-A2D2-19D8A47E1AD4}" type="slidenum">
              <a:rPr lang="en-US"/>
              <a:pPr/>
              <a:t>4</a:t>
            </a:fld>
            <a:endParaRPr lang="en-US"/>
          </a:p>
        </p:txBody>
      </p:sp>
      <p:sp>
        <p:nvSpPr>
          <p:cNvPr id="1966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1B4F2-4D1F-47E1-8A0D-C00872C7DBCE}" type="slidenum">
              <a:rPr lang="en-US"/>
              <a:pPr/>
              <a:t>40</a:t>
            </a:fld>
            <a:endParaRPr lang="en-US"/>
          </a:p>
        </p:txBody>
      </p:sp>
      <p:sp>
        <p:nvSpPr>
          <p:cNvPr id="880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D6A4F3-12A0-4761-A5B8-5A8107D15191}" type="slidenum">
              <a:rPr lang="en-US"/>
              <a:pPr/>
              <a:t>41</a:t>
            </a:fld>
            <a:endParaRPr lang="en-US"/>
          </a:p>
        </p:txBody>
      </p:sp>
      <p:sp>
        <p:nvSpPr>
          <p:cNvPr id="1280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4A2916-0C6E-4EBF-9983-6E924296CDDC}" type="slidenum">
              <a:rPr lang="en-US"/>
              <a:pPr/>
              <a:t>42</a:t>
            </a:fld>
            <a:endParaRPr lang="en-US"/>
          </a:p>
        </p:txBody>
      </p:sp>
      <p:sp>
        <p:nvSpPr>
          <p:cNvPr id="2099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BB9390-B93D-4657-BB9C-18B3D2EAE495}" type="slidenum">
              <a:rPr lang="en-US"/>
              <a:pPr/>
              <a:t>7</a:t>
            </a:fld>
            <a:endParaRPr lang="en-US"/>
          </a:p>
        </p:txBody>
      </p:sp>
      <p:sp>
        <p:nvSpPr>
          <p:cNvPr id="757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ABF9F-FC93-47E6-82D0-DE9E41AED78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F3F99-24B5-40CF-9892-0B0B6ABF5F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372498-4313-4C06-B0ED-3F954CD804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E3BFB-9175-4CBF-B4B6-F51AE8DCBB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C2B05A-A50C-4FDA-A7E1-FBB5B71F4F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1EBB56-E367-4335-AEEB-12BFD844B81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16BA8-EC4E-4A46-B557-872287AE5D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561A8-E9A5-4DF5-BB05-8B1DD45C92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1C77D-B591-4083-9104-C4D01FD06F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FC2908-84CE-4F6C-BB72-3AB6ED38D8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A7621F-F1BE-4813-AC50-DAAA0CBACE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CB60C3-D94C-4351-B0B1-4728FAC3B8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F27C58E-9C5E-411A-A2B4-599EF6CD710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4" name="Picture 4" descr="CE-40x-W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8829675" cy="6597650"/>
          </a:xfrm>
          <a:prstGeom prst="rect">
            <a:avLst/>
          </a:prstGeom>
          <a:noFill/>
        </p:spPr>
      </p:pic>
      <p:sp>
        <p:nvSpPr>
          <p:cNvPr id="16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87575"/>
            <a:ext cx="7772400" cy="1470025"/>
          </a:xfrm>
          <a:solidFill>
            <a:srgbClr val="000000">
              <a:alpha val="35001"/>
            </a:srgbClr>
          </a:solidFill>
        </p:spPr>
        <p:txBody>
          <a:bodyPr/>
          <a:lstStyle/>
          <a:p>
            <a:r>
              <a:rPr lang="en-US" sz="3200" dirty="0" err="1">
                <a:solidFill>
                  <a:schemeClr val="bg1"/>
                </a:solidFill>
              </a:rPr>
              <a:t>Brightfield</a:t>
            </a:r>
            <a:r>
              <a:rPr lang="en-US" sz="3200" dirty="0">
                <a:solidFill>
                  <a:schemeClr val="bg1"/>
                </a:solidFill>
              </a:rPr>
              <a:t> Contrasting Techniques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57600"/>
            <a:ext cx="6400800" cy="1752600"/>
          </a:xfrm>
          <a:solidFill>
            <a:srgbClr val="000000">
              <a:alpha val="35001"/>
            </a:srgbClr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Kurt Thorn</a:t>
            </a:r>
          </a:p>
          <a:p>
            <a:r>
              <a:rPr lang="en-US" dirty="0">
                <a:solidFill>
                  <a:schemeClr val="bg1"/>
                </a:solidFill>
              </a:rPr>
              <a:t>NIC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a phase change to an amplitude change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609600" y="2438400"/>
            <a:ext cx="1295400" cy="12954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295400" y="3090080"/>
            <a:ext cx="60960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1295400" y="2792104"/>
            <a:ext cx="533400" cy="304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H="1" flipV="1">
            <a:off x="1819275" y="2809875"/>
            <a:ext cx="76200" cy="2667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286000" y="2438400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Unpurturbed</a:t>
            </a:r>
            <a:r>
              <a:rPr lang="en-US" dirty="0" smtClean="0">
                <a:solidFill>
                  <a:srgbClr val="FF0000"/>
                </a:solidFill>
              </a:rPr>
              <a:t> wave (Surround wave)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Perturbed wave (Diffracted wave)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Resulting wave (Particle wave)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41910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shifting phase of surround wave by 90°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 bwMode="auto">
          <a:xfrm>
            <a:off x="533400" y="5029200"/>
            <a:ext cx="1295400" cy="12954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6" name="Straight Arrow Connector 15"/>
          <p:cNvCxnSpPr>
            <a:endCxn id="15" idx="4"/>
          </p:cNvCxnSpPr>
          <p:nvPr/>
        </p:nvCxnSpPr>
        <p:spPr bwMode="auto">
          <a:xfrm rot="5400000">
            <a:off x="878290" y="5983690"/>
            <a:ext cx="643720" cy="381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rot="5400000" flipH="1" flipV="1">
            <a:off x="970861" y="5810021"/>
            <a:ext cx="388344" cy="11567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1104900" y="6038850"/>
            <a:ext cx="76200" cy="2667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2057400" y="5257800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Resulting wave is now reduced in amplitude, and this amplitude change is detectable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contrast 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selectively shift the phase of the surround wave.  How to do this?</a:t>
            </a:r>
          </a:p>
          <a:p>
            <a:r>
              <a:rPr lang="en-US" dirty="0" smtClean="0"/>
              <a:t>The sample will scatter light in all directions, so if we illuminate with a small range of angles we can specifically alter the phase at those angles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 dirty="0" smtClean="0"/>
              <a:t>The phase contrast microscope</a:t>
            </a:r>
            <a:endParaRPr lang="en-US" sz="2400" dirty="0"/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187407" name="Freeform 15"/>
          <p:cNvSpPr>
            <a:spLocks/>
          </p:cNvSpPr>
          <p:nvPr/>
        </p:nvSpPr>
        <p:spPr bwMode="auto">
          <a:xfrm rot="5400000">
            <a:off x="4403725" y="1562100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8" name="Freeform 16"/>
          <p:cNvSpPr>
            <a:spLocks/>
          </p:cNvSpPr>
          <p:nvPr/>
        </p:nvSpPr>
        <p:spPr bwMode="auto">
          <a:xfrm rot="16200000" flipV="1">
            <a:off x="4406900" y="2693988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9" name="Freeform 17"/>
          <p:cNvSpPr>
            <a:spLocks/>
          </p:cNvSpPr>
          <p:nvPr/>
        </p:nvSpPr>
        <p:spPr bwMode="auto">
          <a:xfrm rot="5400000">
            <a:off x="4389437" y="3557588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0" name="Line 18"/>
          <p:cNvSpPr>
            <a:spLocks noChangeShapeType="1"/>
          </p:cNvSpPr>
          <p:nvPr/>
        </p:nvSpPr>
        <p:spPr bwMode="auto">
          <a:xfrm>
            <a:off x="4305300" y="4130675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1" name="Freeform 19"/>
          <p:cNvSpPr>
            <a:spLocks/>
          </p:cNvSpPr>
          <p:nvPr/>
        </p:nvSpPr>
        <p:spPr bwMode="auto">
          <a:xfrm>
            <a:off x="4302125" y="919163"/>
            <a:ext cx="371475" cy="3190875"/>
          </a:xfrm>
          <a:custGeom>
            <a:avLst/>
            <a:gdLst/>
            <a:ahLst/>
            <a:cxnLst>
              <a:cxn ang="0">
                <a:pos x="141" y="2879"/>
              </a:cxn>
              <a:cxn ang="0">
                <a:pos x="0" y="2663"/>
              </a:cxn>
              <a:cxn ang="0">
                <a:pos x="0" y="1991"/>
              </a:cxn>
              <a:cxn ang="0">
                <a:pos x="336" y="1031"/>
              </a:cxn>
              <a:cxn ang="0">
                <a:pos x="149" y="0"/>
              </a:cxn>
            </a:cxnLst>
            <a:rect l="0" t="0" r="r" b="b"/>
            <a:pathLst>
              <a:path w="336" h="2879">
                <a:moveTo>
                  <a:pt x="141" y="2879"/>
                </a:moveTo>
                <a:lnTo>
                  <a:pt x="0" y="2663"/>
                </a:lnTo>
                <a:lnTo>
                  <a:pt x="0" y="1991"/>
                </a:lnTo>
                <a:lnTo>
                  <a:pt x="336" y="1031"/>
                </a:lnTo>
                <a:lnTo>
                  <a:pt x="14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2" name="Freeform 20"/>
          <p:cNvSpPr>
            <a:spLocks/>
          </p:cNvSpPr>
          <p:nvPr/>
        </p:nvSpPr>
        <p:spPr bwMode="auto">
          <a:xfrm>
            <a:off x="4248150" y="912813"/>
            <a:ext cx="373063" cy="3214688"/>
          </a:xfrm>
          <a:custGeom>
            <a:avLst/>
            <a:gdLst/>
            <a:ahLst/>
            <a:cxnLst>
              <a:cxn ang="0">
                <a:pos x="189" y="2901"/>
              </a:cxn>
              <a:cxn ang="0">
                <a:pos x="336" y="2669"/>
              </a:cxn>
              <a:cxn ang="0">
                <a:pos x="336" y="1997"/>
              </a:cxn>
              <a:cxn ang="0">
                <a:pos x="0" y="1037"/>
              </a:cxn>
              <a:cxn ang="0">
                <a:pos x="197" y="0"/>
              </a:cxn>
            </a:cxnLst>
            <a:rect l="0" t="0" r="r" b="b"/>
            <a:pathLst>
              <a:path w="336" h="2901">
                <a:moveTo>
                  <a:pt x="189" y="2901"/>
                </a:moveTo>
                <a:lnTo>
                  <a:pt x="336" y="2669"/>
                </a:lnTo>
                <a:lnTo>
                  <a:pt x="336" y="1997"/>
                </a:lnTo>
                <a:lnTo>
                  <a:pt x="0" y="1037"/>
                </a:lnTo>
                <a:lnTo>
                  <a:pt x="19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3" name="Freeform 21"/>
          <p:cNvSpPr>
            <a:spLocks/>
          </p:cNvSpPr>
          <p:nvPr/>
        </p:nvSpPr>
        <p:spPr bwMode="auto">
          <a:xfrm>
            <a:off x="4067175" y="912813"/>
            <a:ext cx="796925" cy="3203575"/>
          </a:xfrm>
          <a:custGeom>
            <a:avLst/>
            <a:gdLst/>
            <a:ahLst/>
            <a:cxnLst>
              <a:cxn ang="0">
                <a:pos x="464" y="2891"/>
              </a:cxn>
              <a:cxn ang="0">
                <a:pos x="323" y="2675"/>
              </a:cxn>
              <a:cxn ang="0">
                <a:pos x="0" y="1969"/>
              </a:cxn>
              <a:cxn ang="0">
                <a:pos x="384" y="1041"/>
              </a:cxn>
              <a:cxn ang="0">
                <a:pos x="719" y="0"/>
              </a:cxn>
            </a:cxnLst>
            <a:rect l="0" t="0" r="r" b="b"/>
            <a:pathLst>
              <a:path w="719" h="2891">
                <a:moveTo>
                  <a:pt x="464" y="2891"/>
                </a:moveTo>
                <a:lnTo>
                  <a:pt x="323" y="2675"/>
                </a:lnTo>
                <a:lnTo>
                  <a:pt x="0" y="1969"/>
                </a:lnTo>
                <a:lnTo>
                  <a:pt x="384" y="1041"/>
                </a:lnTo>
                <a:lnTo>
                  <a:pt x="71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4" name="Freeform 22"/>
          <p:cNvSpPr>
            <a:spLocks/>
          </p:cNvSpPr>
          <p:nvPr/>
        </p:nvSpPr>
        <p:spPr bwMode="auto">
          <a:xfrm>
            <a:off x="4035425" y="912813"/>
            <a:ext cx="828675" cy="3214688"/>
          </a:xfrm>
          <a:custGeom>
            <a:avLst/>
            <a:gdLst/>
            <a:ahLst/>
            <a:cxnLst>
              <a:cxn ang="0">
                <a:pos x="492" y="2901"/>
              </a:cxn>
              <a:cxn ang="0">
                <a:pos x="639" y="2669"/>
              </a:cxn>
              <a:cxn ang="0">
                <a:pos x="328" y="1973"/>
              </a:cxn>
              <a:cxn ang="0">
                <a:pos x="0" y="1069"/>
              </a:cxn>
              <a:cxn ang="0">
                <a:pos x="747" y="0"/>
              </a:cxn>
            </a:cxnLst>
            <a:rect l="0" t="0" r="r" b="b"/>
            <a:pathLst>
              <a:path w="747" h="2901">
                <a:moveTo>
                  <a:pt x="492" y="2901"/>
                </a:moveTo>
                <a:lnTo>
                  <a:pt x="639" y="2669"/>
                </a:lnTo>
                <a:lnTo>
                  <a:pt x="328" y="1973"/>
                </a:lnTo>
                <a:lnTo>
                  <a:pt x="0" y="1069"/>
                </a:lnTo>
                <a:lnTo>
                  <a:pt x="74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8" name="Freeform 26"/>
          <p:cNvSpPr>
            <a:spLocks/>
          </p:cNvSpPr>
          <p:nvPr/>
        </p:nvSpPr>
        <p:spPr bwMode="auto">
          <a:xfrm>
            <a:off x="4059238" y="912813"/>
            <a:ext cx="796925" cy="3200400"/>
          </a:xfrm>
          <a:custGeom>
            <a:avLst/>
            <a:gdLst/>
            <a:ahLst/>
            <a:cxnLst>
              <a:cxn ang="0">
                <a:pos x="255" y="2887"/>
              </a:cxn>
              <a:cxn ang="0">
                <a:pos x="396" y="2671"/>
              </a:cxn>
              <a:cxn ang="0">
                <a:pos x="719" y="1965"/>
              </a:cxn>
              <a:cxn ang="0">
                <a:pos x="335" y="1037"/>
              </a:cxn>
              <a:cxn ang="0">
                <a:pos x="0" y="0"/>
              </a:cxn>
            </a:cxnLst>
            <a:rect l="0" t="0" r="r" b="b"/>
            <a:pathLst>
              <a:path w="719" h="2887">
                <a:moveTo>
                  <a:pt x="255" y="2887"/>
                </a:moveTo>
                <a:lnTo>
                  <a:pt x="396" y="2671"/>
                </a:lnTo>
                <a:lnTo>
                  <a:pt x="719" y="1965"/>
                </a:lnTo>
                <a:lnTo>
                  <a:pt x="335" y="103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9" name="Freeform 27"/>
          <p:cNvSpPr>
            <a:spLocks/>
          </p:cNvSpPr>
          <p:nvPr/>
        </p:nvSpPr>
        <p:spPr bwMode="auto">
          <a:xfrm>
            <a:off x="4052888" y="909638"/>
            <a:ext cx="833438" cy="3214688"/>
          </a:xfrm>
          <a:custGeom>
            <a:avLst/>
            <a:gdLst/>
            <a:ahLst/>
            <a:cxnLst>
              <a:cxn ang="0">
                <a:pos x="260" y="2899"/>
              </a:cxn>
              <a:cxn ang="0">
                <a:pos x="113" y="2667"/>
              </a:cxn>
              <a:cxn ang="0">
                <a:pos x="424" y="1971"/>
              </a:cxn>
              <a:cxn ang="0">
                <a:pos x="752" y="1067"/>
              </a:cxn>
              <a:cxn ang="0">
                <a:pos x="0" y="0"/>
              </a:cxn>
            </a:cxnLst>
            <a:rect l="0" t="0" r="r" b="b"/>
            <a:pathLst>
              <a:path w="752" h="2899">
                <a:moveTo>
                  <a:pt x="260" y="2899"/>
                </a:moveTo>
                <a:lnTo>
                  <a:pt x="113" y="2667"/>
                </a:lnTo>
                <a:lnTo>
                  <a:pt x="424" y="1971"/>
                </a:lnTo>
                <a:lnTo>
                  <a:pt x="752" y="106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0" name="Line 28"/>
          <p:cNvSpPr>
            <a:spLocks noChangeShapeType="1"/>
          </p:cNvSpPr>
          <p:nvPr/>
        </p:nvSpPr>
        <p:spPr bwMode="auto">
          <a:xfrm>
            <a:off x="4097338" y="3598863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1" name="Line 29"/>
          <p:cNvSpPr>
            <a:spLocks noChangeShapeType="1"/>
          </p:cNvSpPr>
          <p:nvPr/>
        </p:nvSpPr>
        <p:spPr bwMode="auto">
          <a:xfrm>
            <a:off x="4660900" y="3598863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3" name="Rectangle 31"/>
          <p:cNvSpPr>
            <a:spLocks noChangeArrowheads="1"/>
          </p:cNvSpPr>
          <p:nvPr/>
        </p:nvSpPr>
        <p:spPr bwMode="auto">
          <a:xfrm>
            <a:off x="3990975" y="844550"/>
            <a:ext cx="912813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6" name="Freeform 34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7" name="Rectangle 35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30" name="Freeform 38"/>
          <p:cNvSpPr>
            <a:spLocks/>
          </p:cNvSpPr>
          <p:nvPr/>
        </p:nvSpPr>
        <p:spPr bwMode="auto">
          <a:xfrm rot="5400000">
            <a:off x="4408488" y="5641975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1" name="Freeform 39"/>
          <p:cNvSpPr>
            <a:spLocks/>
          </p:cNvSpPr>
          <p:nvPr/>
        </p:nvSpPr>
        <p:spPr bwMode="auto">
          <a:xfrm rot="5400000">
            <a:off x="4411663" y="4691062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2" name="Freeform 40"/>
          <p:cNvSpPr>
            <a:spLocks/>
          </p:cNvSpPr>
          <p:nvPr/>
        </p:nvSpPr>
        <p:spPr bwMode="auto">
          <a:xfrm rot="16200000" flipV="1">
            <a:off x="4394200" y="4133850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3" name="Freeform 41"/>
          <p:cNvSpPr>
            <a:spLocks/>
          </p:cNvSpPr>
          <p:nvPr/>
        </p:nvSpPr>
        <p:spPr bwMode="auto">
          <a:xfrm>
            <a:off x="4306888" y="4152900"/>
            <a:ext cx="371475" cy="24257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0" y="151"/>
              </a:cxn>
              <a:cxn ang="0">
                <a:pos x="0" y="620"/>
              </a:cxn>
              <a:cxn ang="0">
                <a:pos x="234" y="1290"/>
              </a:cxn>
              <a:cxn ang="0">
                <a:pos x="188" y="1528"/>
              </a:cxn>
            </a:cxnLst>
            <a:rect l="0" t="0" r="r" b="b"/>
            <a:pathLst>
              <a:path w="234" h="1528">
                <a:moveTo>
                  <a:pt x="98" y="0"/>
                </a:moveTo>
                <a:lnTo>
                  <a:pt x="0" y="151"/>
                </a:lnTo>
                <a:lnTo>
                  <a:pt x="0" y="620"/>
                </a:lnTo>
                <a:lnTo>
                  <a:pt x="234" y="1290"/>
                </a:lnTo>
                <a:lnTo>
                  <a:pt x="188" y="1528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4" name="Freeform 42"/>
          <p:cNvSpPr>
            <a:spLocks/>
          </p:cNvSpPr>
          <p:nvPr/>
        </p:nvSpPr>
        <p:spPr bwMode="auto">
          <a:xfrm>
            <a:off x="4252913" y="4137025"/>
            <a:ext cx="373063" cy="24241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5" name="Freeform 43"/>
          <p:cNvSpPr>
            <a:spLocks/>
          </p:cNvSpPr>
          <p:nvPr/>
        </p:nvSpPr>
        <p:spPr bwMode="auto">
          <a:xfrm>
            <a:off x="4071938" y="4146550"/>
            <a:ext cx="542925" cy="2414588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226" y="151"/>
              </a:cxn>
              <a:cxn ang="0">
                <a:pos x="0" y="644"/>
              </a:cxn>
              <a:cxn ang="0">
                <a:pos x="268" y="1291"/>
              </a:cxn>
              <a:cxn ang="0">
                <a:pos x="342" y="1521"/>
              </a:cxn>
            </a:cxnLst>
            <a:rect l="0" t="0" r="r" b="b"/>
            <a:pathLst>
              <a:path w="342" h="1521">
                <a:moveTo>
                  <a:pt x="324" y="0"/>
                </a:moveTo>
                <a:lnTo>
                  <a:pt x="226" y="151"/>
                </a:lnTo>
                <a:lnTo>
                  <a:pt x="0" y="644"/>
                </a:lnTo>
                <a:lnTo>
                  <a:pt x="268" y="1291"/>
                </a:lnTo>
                <a:lnTo>
                  <a:pt x="342" y="15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6" name="Freeform 44"/>
          <p:cNvSpPr>
            <a:spLocks/>
          </p:cNvSpPr>
          <p:nvPr/>
        </p:nvSpPr>
        <p:spPr bwMode="auto">
          <a:xfrm>
            <a:off x="4040188" y="4137025"/>
            <a:ext cx="709613" cy="2416175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0" name="Freeform 48"/>
          <p:cNvSpPr>
            <a:spLocks/>
          </p:cNvSpPr>
          <p:nvPr/>
        </p:nvSpPr>
        <p:spPr bwMode="auto">
          <a:xfrm>
            <a:off x="4310063" y="4149725"/>
            <a:ext cx="550863" cy="24114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1" name="Freeform 49"/>
          <p:cNvSpPr>
            <a:spLocks/>
          </p:cNvSpPr>
          <p:nvPr/>
        </p:nvSpPr>
        <p:spPr bwMode="auto">
          <a:xfrm>
            <a:off x="4183063" y="4140200"/>
            <a:ext cx="708025" cy="2430463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162"/>
              </a:cxn>
              <a:cxn ang="0">
                <a:pos x="217" y="648"/>
              </a:cxn>
              <a:cxn ang="0">
                <a:pos x="446" y="1280"/>
              </a:cxn>
              <a:cxn ang="0">
                <a:pos x="266" y="1531"/>
              </a:cxn>
            </a:cxnLst>
            <a:rect l="0" t="0" r="r" b="b"/>
            <a:pathLst>
              <a:path w="446" h="1531">
                <a:moveTo>
                  <a:pt x="103" y="0"/>
                </a:moveTo>
                <a:lnTo>
                  <a:pt x="0" y="162"/>
                </a:lnTo>
                <a:lnTo>
                  <a:pt x="217" y="648"/>
                </a:lnTo>
                <a:lnTo>
                  <a:pt x="446" y="1280"/>
                </a:lnTo>
                <a:lnTo>
                  <a:pt x="266" y="153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2" name="Line 50"/>
          <p:cNvSpPr>
            <a:spLocks noChangeShapeType="1"/>
          </p:cNvSpPr>
          <p:nvPr/>
        </p:nvSpPr>
        <p:spPr bwMode="auto">
          <a:xfrm flipV="1">
            <a:off x="4102100" y="4664075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3" name="Line 51"/>
          <p:cNvSpPr>
            <a:spLocks noChangeShapeType="1"/>
          </p:cNvSpPr>
          <p:nvPr/>
        </p:nvSpPr>
        <p:spPr bwMode="auto">
          <a:xfrm flipV="1">
            <a:off x="4665663" y="4664075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4" name="Line 52"/>
          <p:cNvSpPr>
            <a:spLocks noChangeShapeType="1"/>
          </p:cNvSpPr>
          <p:nvPr/>
        </p:nvSpPr>
        <p:spPr bwMode="auto">
          <a:xfrm flipV="1">
            <a:off x="4052888" y="5595938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5" name="Line 53"/>
          <p:cNvSpPr>
            <a:spLocks noChangeShapeType="1"/>
          </p:cNvSpPr>
          <p:nvPr/>
        </p:nvSpPr>
        <p:spPr bwMode="auto">
          <a:xfrm flipV="1">
            <a:off x="4719638" y="5595938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6" name="Freeform 54"/>
          <p:cNvSpPr>
            <a:spLocks/>
          </p:cNvSpPr>
          <p:nvPr/>
        </p:nvSpPr>
        <p:spPr bwMode="auto">
          <a:xfrm>
            <a:off x="4319588" y="6537325"/>
            <a:ext cx="304800" cy="168275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7" name="Rectangle 55"/>
          <p:cNvSpPr>
            <a:spLocks noChangeArrowheads="1"/>
          </p:cNvSpPr>
          <p:nvPr/>
        </p:nvSpPr>
        <p:spPr bwMode="auto">
          <a:xfrm>
            <a:off x="2714625" y="4475163"/>
            <a:ext cx="13779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187448" name="Rectangle 56"/>
          <p:cNvSpPr>
            <a:spLocks noChangeArrowheads="1"/>
          </p:cNvSpPr>
          <p:nvPr/>
        </p:nvSpPr>
        <p:spPr bwMode="auto">
          <a:xfrm>
            <a:off x="2971800" y="5410200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4681538" y="760413"/>
            <a:ext cx="2786062" cy="5988050"/>
            <a:chOff x="4681538" y="760413"/>
            <a:chExt cx="2786062" cy="5988050"/>
          </a:xfrm>
        </p:grpSpPr>
        <p:sp>
          <p:nvSpPr>
            <p:cNvPr id="187398" name="Rectangle 6"/>
            <p:cNvSpPr>
              <a:spLocks noChangeArrowheads="1"/>
            </p:cNvSpPr>
            <p:nvPr/>
          </p:nvSpPr>
          <p:spPr bwMode="auto">
            <a:xfrm>
              <a:off x="4948238" y="2460625"/>
              <a:ext cx="1947862" cy="50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>
                  <a:solidFill>
                    <a:srgbClr val="FF0000"/>
                  </a:solidFill>
                  <a:latin typeface="Chalkboard" charset="0"/>
                </a:rPr>
                <a:t>Intermediate image plane</a:t>
              </a:r>
            </a:p>
          </p:txBody>
        </p:sp>
        <p:sp>
          <p:nvSpPr>
            <p:cNvPr id="187400" name="Rectangle 8"/>
            <p:cNvSpPr>
              <a:spLocks noChangeArrowheads="1"/>
            </p:cNvSpPr>
            <p:nvPr/>
          </p:nvSpPr>
          <p:spPr bwMode="auto">
            <a:xfrm>
              <a:off x="4857750" y="3956050"/>
              <a:ext cx="1397000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latin typeface="Chalkboard" charset="0"/>
                </a:rPr>
                <a:t>Object plane</a:t>
              </a:r>
            </a:p>
          </p:txBody>
        </p:sp>
        <p:sp>
          <p:nvSpPr>
            <p:cNvPr id="187401" name="Rectangle 9"/>
            <p:cNvSpPr>
              <a:spLocks noChangeArrowheads="1"/>
            </p:cNvSpPr>
            <p:nvPr/>
          </p:nvSpPr>
          <p:spPr bwMode="auto">
            <a:xfrm>
              <a:off x="4991100" y="3429000"/>
              <a:ext cx="2374900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0000FF"/>
                  </a:solidFill>
                  <a:latin typeface="Chalkboard" charset="0"/>
                </a:rPr>
                <a:t>Back focal plane (pupil)</a:t>
              </a:r>
            </a:p>
          </p:txBody>
        </p:sp>
        <p:sp>
          <p:nvSpPr>
            <p:cNvPr id="187402" name="Rectangle 10"/>
            <p:cNvSpPr>
              <a:spLocks noChangeArrowheads="1"/>
            </p:cNvSpPr>
            <p:nvPr/>
          </p:nvSpPr>
          <p:spPr bwMode="auto">
            <a:xfrm>
              <a:off x="5051425" y="1555750"/>
              <a:ext cx="2416175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halkboard" charset="0"/>
                </a:rPr>
                <a:t>Secondary pupil plane</a:t>
              </a:r>
            </a:p>
          </p:txBody>
        </p:sp>
        <p:sp>
          <p:nvSpPr>
            <p:cNvPr id="187404" name="Line 12"/>
            <p:cNvSpPr>
              <a:spLocks noChangeShapeType="1"/>
            </p:cNvSpPr>
            <p:nvPr/>
          </p:nvSpPr>
          <p:spPr bwMode="auto">
            <a:xfrm>
              <a:off x="4962525" y="920750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05" name="Rectangle 13"/>
            <p:cNvSpPr>
              <a:spLocks noChangeArrowheads="1"/>
            </p:cNvSpPr>
            <p:nvPr/>
          </p:nvSpPr>
          <p:spPr bwMode="auto">
            <a:xfrm>
              <a:off x="5340350" y="760413"/>
              <a:ext cx="1822450" cy="347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halkboard" charset="0"/>
                </a:rPr>
                <a:t>Final image plane</a:t>
              </a:r>
            </a:p>
          </p:txBody>
        </p:sp>
        <p:sp>
          <p:nvSpPr>
            <p:cNvPr id="187415" name="Line 23"/>
            <p:cNvSpPr>
              <a:spLocks noChangeShapeType="1"/>
            </p:cNvSpPr>
            <p:nvPr/>
          </p:nvSpPr>
          <p:spPr bwMode="auto">
            <a:xfrm>
              <a:off x="4830763" y="3600450"/>
              <a:ext cx="130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6" name="Line 24"/>
            <p:cNvSpPr>
              <a:spLocks noChangeShapeType="1"/>
            </p:cNvSpPr>
            <p:nvPr/>
          </p:nvSpPr>
          <p:spPr bwMode="auto">
            <a:xfrm flipV="1">
              <a:off x="4729163" y="2663825"/>
              <a:ext cx="2444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7" name="Line 25"/>
            <p:cNvSpPr>
              <a:spLocks noChangeShapeType="1"/>
            </p:cNvSpPr>
            <p:nvPr/>
          </p:nvSpPr>
          <p:spPr bwMode="auto">
            <a:xfrm>
              <a:off x="4681538" y="16986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2" name="Line 30"/>
            <p:cNvSpPr>
              <a:spLocks noChangeShapeType="1"/>
            </p:cNvSpPr>
            <p:nvPr/>
          </p:nvSpPr>
          <p:spPr bwMode="auto">
            <a:xfrm>
              <a:off x="4683125" y="4132263"/>
              <a:ext cx="128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4" name="Line 32"/>
            <p:cNvSpPr>
              <a:spLocks noChangeShapeType="1"/>
            </p:cNvSpPr>
            <p:nvPr/>
          </p:nvSpPr>
          <p:spPr bwMode="auto">
            <a:xfrm flipV="1">
              <a:off x="4687888" y="4130675"/>
              <a:ext cx="1285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37" name="Line 45"/>
            <p:cNvSpPr>
              <a:spLocks noChangeShapeType="1"/>
            </p:cNvSpPr>
            <p:nvPr/>
          </p:nvSpPr>
          <p:spPr bwMode="auto">
            <a:xfrm flipV="1">
              <a:off x="4875213" y="4662488"/>
              <a:ext cx="130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38" name="Line 46"/>
            <p:cNvSpPr>
              <a:spLocks noChangeShapeType="1"/>
            </p:cNvSpPr>
            <p:nvPr/>
          </p:nvSpPr>
          <p:spPr bwMode="auto">
            <a:xfrm>
              <a:off x="4940300" y="5597525"/>
              <a:ext cx="2444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39" name="Line 47"/>
            <p:cNvSpPr>
              <a:spLocks noChangeShapeType="1"/>
            </p:cNvSpPr>
            <p:nvPr/>
          </p:nvSpPr>
          <p:spPr bwMode="auto">
            <a:xfrm flipV="1">
              <a:off x="4686300" y="6564313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49" name="Rectangle 57"/>
            <p:cNvSpPr>
              <a:spLocks noChangeArrowheads="1"/>
            </p:cNvSpPr>
            <p:nvPr/>
          </p:nvSpPr>
          <p:spPr bwMode="auto">
            <a:xfrm>
              <a:off x="5029200" y="4495800"/>
              <a:ext cx="1317625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halkboard" charset="0"/>
                </a:rPr>
                <a:t>(pupil plane)</a:t>
              </a:r>
            </a:p>
          </p:txBody>
        </p:sp>
        <p:sp>
          <p:nvSpPr>
            <p:cNvPr id="187450" name="Rectangle 58"/>
            <p:cNvSpPr>
              <a:spLocks noChangeArrowheads="1"/>
            </p:cNvSpPr>
            <p:nvPr/>
          </p:nvSpPr>
          <p:spPr bwMode="auto">
            <a:xfrm>
              <a:off x="5181600" y="5410200"/>
              <a:ext cx="1404938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latin typeface="Chalkboard" charset="0"/>
                </a:rPr>
                <a:t>(image plane)</a:t>
              </a:r>
            </a:p>
          </p:txBody>
        </p:sp>
        <p:sp>
          <p:nvSpPr>
            <p:cNvPr id="187451" name="Rectangle 59"/>
            <p:cNvSpPr>
              <a:spLocks noChangeArrowheads="1"/>
            </p:cNvSpPr>
            <p:nvPr/>
          </p:nvSpPr>
          <p:spPr bwMode="auto">
            <a:xfrm>
              <a:off x="5029200" y="6400800"/>
              <a:ext cx="1317625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0000FF"/>
                  </a:solidFill>
                  <a:latin typeface="Chalkboard" charset="0"/>
                </a:rPr>
                <a:t>(pupil plane)</a:t>
              </a:r>
            </a:p>
          </p:txBody>
        </p:sp>
      </p:grpSp>
      <p:sp>
        <p:nvSpPr>
          <p:cNvPr id="187452" name="Rectangle 60"/>
          <p:cNvSpPr>
            <a:spLocks noChangeArrowheads="1"/>
          </p:cNvSpPr>
          <p:nvPr/>
        </p:nvSpPr>
        <p:spPr bwMode="auto">
          <a:xfrm>
            <a:off x="2971800" y="64008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187453" name="Freeform 61"/>
          <p:cNvSpPr>
            <a:spLocks/>
          </p:cNvSpPr>
          <p:nvPr/>
        </p:nvSpPr>
        <p:spPr bwMode="auto">
          <a:xfrm>
            <a:off x="1270000" y="4114800"/>
            <a:ext cx="381000" cy="26670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54" name="Rectangle 62"/>
          <p:cNvSpPr>
            <a:spLocks noChangeArrowheads="1"/>
          </p:cNvSpPr>
          <p:nvPr/>
        </p:nvSpPr>
        <p:spPr bwMode="auto">
          <a:xfrm>
            <a:off x="152400" y="5029200"/>
            <a:ext cx="1262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Illumination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55" name="Rectangle 63"/>
          <p:cNvSpPr>
            <a:spLocks noChangeArrowheads="1"/>
          </p:cNvSpPr>
          <p:nvPr/>
        </p:nvSpPr>
        <p:spPr bwMode="auto">
          <a:xfrm>
            <a:off x="2895600" y="5943600"/>
            <a:ext cx="1009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Collector</a:t>
            </a:r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2565400" y="4197350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187457" name="Rectangle 65"/>
          <p:cNvSpPr>
            <a:spLocks noChangeArrowheads="1"/>
          </p:cNvSpPr>
          <p:nvPr/>
        </p:nvSpPr>
        <p:spPr bwMode="auto">
          <a:xfrm>
            <a:off x="2819400" y="4970463"/>
            <a:ext cx="10493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lens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 dirty="0" smtClean="0"/>
              <a:t>The phase contrast microscope</a:t>
            </a:r>
            <a:endParaRPr lang="en-US" sz="2400" dirty="0"/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187407" name="Freeform 15"/>
          <p:cNvSpPr>
            <a:spLocks/>
          </p:cNvSpPr>
          <p:nvPr/>
        </p:nvSpPr>
        <p:spPr bwMode="auto">
          <a:xfrm rot="5400000">
            <a:off x="4403725" y="1562100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8" name="Freeform 16"/>
          <p:cNvSpPr>
            <a:spLocks/>
          </p:cNvSpPr>
          <p:nvPr/>
        </p:nvSpPr>
        <p:spPr bwMode="auto">
          <a:xfrm rot="16200000" flipV="1">
            <a:off x="4406900" y="2693988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9" name="Freeform 17"/>
          <p:cNvSpPr>
            <a:spLocks/>
          </p:cNvSpPr>
          <p:nvPr/>
        </p:nvSpPr>
        <p:spPr bwMode="auto">
          <a:xfrm rot="5400000">
            <a:off x="4389437" y="3557588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0" name="Line 18"/>
          <p:cNvSpPr>
            <a:spLocks noChangeShapeType="1"/>
          </p:cNvSpPr>
          <p:nvPr/>
        </p:nvSpPr>
        <p:spPr bwMode="auto">
          <a:xfrm>
            <a:off x="4305300" y="4130675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1" name="Freeform 19"/>
          <p:cNvSpPr>
            <a:spLocks/>
          </p:cNvSpPr>
          <p:nvPr/>
        </p:nvSpPr>
        <p:spPr bwMode="auto">
          <a:xfrm>
            <a:off x="4302125" y="919163"/>
            <a:ext cx="371475" cy="3190875"/>
          </a:xfrm>
          <a:custGeom>
            <a:avLst/>
            <a:gdLst/>
            <a:ahLst/>
            <a:cxnLst>
              <a:cxn ang="0">
                <a:pos x="141" y="2879"/>
              </a:cxn>
              <a:cxn ang="0">
                <a:pos x="0" y="2663"/>
              </a:cxn>
              <a:cxn ang="0">
                <a:pos x="0" y="1991"/>
              </a:cxn>
              <a:cxn ang="0">
                <a:pos x="336" y="1031"/>
              </a:cxn>
              <a:cxn ang="0">
                <a:pos x="149" y="0"/>
              </a:cxn>
            </a:cxnLst>
            <a:rect l="0" t="0" r="r" b="b"/>
            <a:pathLst>
              <a:path w="336" h="2879">
                <a:moveTo>
                  <a:pt x="141" y="2879"/>
                </a:moveTo>
                <a:lnTo>
                  <a:pt x="0" y="2663"/>
                </a:lnTo>
                <a:lnTo>
                  <a:pt x="0" y="1991"/>
                </a:lnTo>
                <a:lnTo>
                  <a:pt x="336" y="1031"/>
                </a:lnTo>
                <a:lnTo>
                  <a:pt x="14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2" name="Freeform 20"/>
          <p:cNvSpPr>
            <a:spLocks/>
          </p:cNvSpPr>
          <p:nvPr/>
        </p:nvSpPr>
        <p:spPr bwMode="auto">
          <a:xfrm>
            <a:off x="4248150" y="912813"/>
            <a:ext cx="373063" cy="3214688"/>
          </a:xfrm>
          <a:custGeom>
            <a:avLst/>
            <a:gdLst/>
            <a:ahLst/>
            <a:cxnLst>
              <a:cxn ang="0">
                <a:pos x="189" y="2901"/>
              </a:cxn>
              <a:cxn ang="0">
                <a:pos x="336" y="2669"/>
              </a:cxn>
              <a:cxn ang="0">
                <a:pos x="336" y="1997"/>
              </a:cxn>
              <a:cxn ang="0">
                <a:pos x="0" y="1037"/>
              </a:cxn>
              <a:cxn ang="0">
                <a:pos x="197" y="0"/>
              </a:cxn>
            </a:cxnLst>
            <a:rect l="0" t="0" r="r" b="b"/>
            <a:pathLst>
              <a:path w="336" h="2901">
                <a:moveTo>
                  <a:pt x="189" y="2901"/>
                </a:moveTo>
                <a:lnTo>
                  <a:pt x="336" y="2669"/>
                </a:lnTo>
                <a:lnTo>
                  <a:pt x="336" y="1997"/>
                </a:lnTo>
                <a:lnTo>
                  <a:pt x="0" y="1037"/>
                </a:lnTo>
                <a:lnTo>
                  <a:pt x="19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3" name="Freeform 21"/>
          <p:cNvSpPr>
            <a:spLocks/>
          </p:cNvSpPr>
          <p:nvPr/>
        </p:nvSpPr>
        <p:spPr bwMode="auto">
          <a:xfrm>
            <a:off x="4067175" y="912813"/>
            <a:ext cx="796925" cy="3203575"/>
          </a:xfrm>
          <a:custGeom>
            <a:avLst/>
            <a:gdLst/>
            <a:ahLst/>
            <a:cxnLst>
              <a:cxn ang="0">
                <a:pos x="464" y="2891"/>
              </a:cxn>
              <a:cxn ang="0">
                <a:pos x="323" y="2675"/>
              </a:cxn>
              <a:cxn ang="0">
                <a:pos x="0" y="1969"/>
              </a:cxn>
              <a:cxn ang="0">
                <a:pos x="384" y="1041"/>
              </a:cxn>
              <a:cxn ang="0">
                <a:pos x="719" y="0"/>
              </a:cxn>
            </a:cxnLst>
            <a:rect l="0" t="0" r="r" b="b"/>
            <a:pathLst>
              <a:path w="719" h="2891">
                <a:moveTo>
                  <a:pt x="464" y="2891"/>
                </a:moveTo>
                <a:lnTo>
                  <a:pt x="323" y="2675"/>
                </a:lnTo>
                <a:lnTo>
                  <a:pt x="0" y="1969"/>
                </a:lnTo>
                <a:lnTo>
                  <a:pt x="384" y="1041"/>
                </a:lnTo>
                <a:lnTo>
                  <a:pt x="71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4" name="Freeform 22"/>
          <p:cNvSpPr>
            <a:spLocks/>
          </p:cNvSpPr>
          <p:nvPr/>
        </p:nvSpPr>
        <p:spPr bwMode="auto">
          <a:xfrm>
            <a:off x="4035425" y="912813"/>
            <a:ext cx="828675" cy="3214688"/>
          </a:xfrm>
          <a:custGeom>
            <a:avLst/>
            <a:gdLst/>
            <a:ahLst/>
            <a:cxnLst>
              <a:cxn ang="0">
                <a:pos x="492" y="2901"/>
              </a:cxn>
              <a:cxn ang="0">
                <a:pos x="639" y="2669"/>
              </a:cxn>
              <a:cxn ang="0">
                <a:pos x="328" y="1973"/>
              </a:cxn>
              <a:cxn ang="0">
                <a:pos x="0" y="1069"/>
              </a:cxn>
              <a:cxn ang="0">
                <a:pos x="747" y="0"/>
              </a:cxn>
            </a:cxnLst>
            <a:rect l="0" t="0" r="r" b="b"/>
            <a:pathLst>
              <a:path w="747" h="2901">
                <a:moveTo>
                  <a:pt x="492" y="2901"/>
                </a:moveTo>
                <a:lnTo>
                  <a:pt x="639" y="2669"/>
                </a:lnTo>
                <a:lnTo>
                  <a:pt x="328" y="1973"/>
                </a:lnTo>
                <a:lnTo>
                  <a:pt x="0" y="1069"/>
                </a:lnTo>
                <a:lnTo>
                  <a:pt x="74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8" name="Freeform 26"/>
          <p:cNvSpPr>
            <a:spLocks/>
          </p:cNvSpPr>
          <p:nvPr/>
        </p:nvSpPr>
        <p:spPr bwMode="auto">
          <a:xfrm>
            <a:off x="4059238" y="912813"/>
            <a:ext cx="796925" cy="3200400"/>
          </a:xfrm>
          <a:custGeom>
            <a:avLst/>
            <a:gdLst/>
            <a:ahLst/>
            <a:cxnLst>
              <a:cxn ang="0">
                <a:pos x="255" y="2887"/>
              </a:cxn>
              <a:cxn ang="0">
                <a:pos x="396" y="2671"/>
              </a:cxn>
              <a:cxn ang="0">
                <a:pos x="719" y="1965"/>
              </a:cxn>
              <a:cxn ang="0">
                <a:pos x="335" y="1037"/>
              </a:cxn>
              <a:cxn ang="0">
                <a:pos x="0" y="0"/>
              </a:cxn>
            </a:cxnLst>
            <a:rect l="0" t="0" r="r" b="b"/>
            <a:pathLst>
              <a:path w="719" h="2887">
                <a:moveTo>
                  <a:pt x="255" y="2887"/>
                </a:moveTo>
                <a:lnTo>
                  <a:pt x="396" y="2671"/>
                </a:lnTo>
                <a:lnTo>
                  <a:pt x="719" y="1965"/>
                </a:lnTo>
                <a:lnTo>
                  <a:pt x="335" y="103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9" name="Freeform 27"/>
          <p:cNvSpPr>
            <a:spLocks/>
          </p:cNvSpPr>
          <p:nvPr/>
        </p:nvSpPr>
        <p:spPr bwMode="auto">
          <a:xfrm>
            <a:off x="4052888" y="909638"/>
            <a:ext cx="833438" cy="3214688"/>
          </a:xfrm>
          <a:custGeom>
            <a:avLst/>
            <a:gdLst/>
            <a:ahLst/>
            <a:cxnLst>
              <a:cxn ang="0">
                <a:pos x="260" y="2899"/>
              </a:cxn>
              <a:cxn ang="0">
                <a:pos x="113" y="2667"/>
              </a:cxn>
              <a:cxn ang="0">
                <a:pos x="424" y="1971"/>
              </a:cxn>
              <a:cxn ang="0">
                <a:pos x="752" y="1067"/>
              </a:cxn>
              <a:cxn ang="0">
                <a:pos x="0" y="0"/>
              </a:cxn>
            </a:cxnLst>
            <a:rect l="0" t="0" r="r" b="b"/>
            <a:pathLst>
              <a:path w="752" h="2899">
                <a:moveTo>
                  <a:pt x="260" y="2899"/>
                </a:moveTo>
                <a:lnTo>
                  <a:pt x="113" y="2667"/>
                </a:lnTo>
                <a:lnTo>
                  <a:pt x="424" y="1971"/>
                </a:lnTo>
                <a:lnTo>
                  <a:pt x="752" y="106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0" name="Line 28"/>
          <p:cNvSpPr>
            <a:spLocks noChangeShapeType="1"/>
          </p:cNvSpPr>
          <p:nvPr/>
        </p:nvSpPr>
        <p:spPr bwMode="auto">
          <a:xfrm>
            <a:off x="4097338" y="3598863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1" name="Line 29"/>
          <p:cNvSpPr>
            <a:spLocks noChangeShapeType="1"/>
          </p:cNvSpPr>
          <p:nvPr/>
        </p:nvSpPr>
        <p:spPr bwMode="auto">
          <a:xfrm>
            <a:off x="4660900" y="3598863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3" name="Rectangle 31"/>
          <p:cNvSpPr>
            <a:spLocks noChangeArrowheads="1"/>
          </p:cNvSpPr>
          <p:nvPr/>
        </p:nvSpPr>
        <p:spPr bwMode="auto">
          <a:xfrm>
            <a:off x="3990975" y="844550"/>
            <a:ext cx="912813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6" name="Freeform 34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7" name="Rectangle 35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30" name="Freeform 38"/>
          <p:cNvSpPr>
            <a:spLocks/>
          </p:cNvSpPr>
          <p:nvPr/>
        </p:nvSpPr>
        <p:spPr bwMode="auto">
          <a:xfrm rot="5400000">
            <a:off x="4408488" y="5641975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1" name="Freeform 39"/>
          <p:cNvSpPr>
            <a:spLocks/>
          </p:cNvSpPr>
          <p:nvPr/>
        </p:nvSpPr>
        <p:spPr bwMode="auto">
          <a:xfrm rot="5400000">
            <a:off x="4411663" y="4691062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2" name="Freeform 40"/>
          <p:cNvSpPr>
            <a:spLocks/>
          </p:cNvSpPr>
          <p:nvPr/>
        </p:nvSpPr>
        <p:spPr bwMode="auto">
          <a:xfrm rot="16200000" flipV="1">
            <a:off x="4394200" y="4133850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3" name="Freeform 41"/>
          <p:cNvSpPr>
            <a:spLocks/>
          </p:cNvSpPr>
          <p:nvPr/>
        </p:nvSpPr>
        <p:spPr bwMode="auto">
          <a:xfrm>
            <a:off x="4306888" y="4152900"/>
            <a:ext cx="371475" cy="24257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0" y="151"/>
              </a:cxn>
              <a:cxn ang="0">
                <a:pos x="0" y="620"/>
              </a:cxn>
              <a:cxn ang="0">
                <a:pos x="234" y="1290"/>
              </a:cxn>
              <a:cxn ang="0">
                <a:pos x="188" y="1528"/>
              </a:cxn>
            </a:cxnLst>
            <a:rect l="0" t="0" r="r" b="b"/>
            <a:pathLst>
              <a:path w="234" h="1528">
                <a:moveTo>
                  <a:pt x="98" y="0"/>
                </a:moveTo>
                <a:lnTo>
                  <a:pt x="0" y="151"/>
                </a:lnTo>
                <a:lnTo>
                  <a:pt x="0" y="620"/>
                </a:lnTo>
                <a:lnTo>
                  <a:pt x="234" y="1290"/>
                </a:lnTo>
                <a:lnTo>
                  <a:pt x="188" y="1528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4" name="Freeform 42"/>
          <p:cNvSpPr>
            <a:spLocks/>
          </p:cNvSpPr>
          <p:nvPr/>
        </p:nvSpPr>
        <p:spPr bwMode="auto">
          <a:xfrm>
            <a:off x="4252913" y="4137025"/>
            <a:ext cx="373063" cy="24241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5" name="Freeform 43"/>
          <p:cNvSpPr>
            <a:spLocks/>
          </p:cNvSpPr>
          <p:nvPr/>
        </p:nvSpPr>
        <p:spPr bwMode="auto">
          <a:xfrm>
            <a:off x="4071938" y="4146550"/>
            <a:ext cx="542925" cy="2414588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226" y="151"/>
              </a:cxn>
              <a:cxn ang="0">
                <a:pos x="0" y="644"/>
              </a:cxn>
              <a:cxn ang="0">
                <a:pos x="268" y="1291"/>
              </a:cxn>
              <a:cxn ang="0">
                <a:pos x="342" y="1521"/>
              </a:cxn>
            </a:cxnLst>
            <a:rect l="0" t="0" r="r" b="b"/>
            <a:pathLst>
              <a:path w="342" h="1521">
                <a:moveTo>
                  <a:pt x="324" y="0"/>
                </a:moveTo>
                <a:lnTo>
                  <a:pt x="226" y="151"/>
                </a:lnTo>
                <a:lnTo>
                  <a:pt x="0" y="644"/>
                </a:lnTo>
                <a:lnTo>
                  <a:pt x="268" y="1291"/>
                </a:lnTo>
                <a:lnTo>
                  <a:pt x="342" y="15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6" name="Freeform 44"/>
          <p:cNvSpPr>
            <a:spLocks/>
          </p:cNvSpPr>
          <p:nvPr/>
        </p:nvSpPr>
        <p:spPr bwMode="auto">
          <a:xfrm>
            <a:off x="4040188" y="4137025"/>
            <a:ext cx="709613" cy="2416175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0" name="Freeform 48"/>
          <p:cNvSpPr>
            <a:spLocks/>
          </p:cNvSpPr>
          <p:nvPr/>
        </p:nvSpPr>
        <p:spPr bwMode="auto">
          <a:xfrm>
            <a:off x="4310063" y="4149725"/>
            <a:ext cx="550863" cy="24114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1" name="Freeform 49"/>
          <p:cNvSpPr>
            <a:spLocks/>
          </p:cNvSpPr>
          <p:nvPr/>
        </p:nvSpPr>
        <p:spPr bwMode="auto">
          <a:xfrm>
            <a:off x="4183063" y="4140200"/>
            <a:ext cx="708025" cy="2430463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162"/>
              </a:cxn>
              <a:cxn ang="0">
                <a:pos x="217" y="648"/>
              </a:cxn>
              <a:cxn ang="0">
                <a:pos x="446" y="1280"/>
              </a:cxn>
              <a:cxn ang="0">
                <a:pos x="266" y="1531"/>
              </a:cxn>
            </a:cxnLst>
            <a:rect l="0" t="0" r="r" b="b"/>
            <a:pathLst>
              <a:path w="446" h="1531">
                <a:moveTo>
                  <a:pt x="103" y="0"/>
                </a:moveTo>
                <a:lnTo>
                  <a:pt x="0" y="162"/>
                </a:lnTo>
                <a:lnTo>
                  <a:pt x="217" y="648"/>
                </a:lnTo>
                <a:lnTo>
                  <a:pt x="446" y="1280"/>
                </a:lnTo>
                <a:lnTo>
                  <a:pt x="266" y="153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2" name="Line 50"/>
          <p:cNvSpPr>
            <a:spLocks noChangeShapeType="1"/>
          </p:cNvSpPr>
          <p:nvPr/>
        </p:nvSpPr>
        <p:spPr bwMode="auto">
          <a:xfrm flipV="1">
            <a:off x="4102100" y="4664075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3" name="Line 51"/>
          <p:cNvSpPr>
            <a:spLocks noChangeShapeType="1"/>
          </p:cNvSpPr>
          <p:nvPr/>
        </p:nvSpPr>
        <p:spPr bwMode="auto">
          <a:xfrm flipV="1">
            <a:off x="4665663" y="4664075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4" name="Line 52"/>
          <p:cNvSpPr>
            <a:spLocks noChangeShapeType="1"/>
          </p:cNvSpPr>
          <p:nvPr/>
        </p:nvSpPr>
        <p:spPr bwMode="auto">
          <a:xfrm flipV="1">
            <a:off x="4052888" y="5595938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5" name="Line 53"/>
          <p:cNvSpPr>
            <a:spLocks noChangeShapeType="1"/>
          </p:cNvSpPr>
          <p:nvPr/>
        </p:nvSpPr>
        <p:spPr bwMode="auto">
          <a:xfrm flipV="1">
            <a:off x="4719638" y="5595938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6" name="Freeform 54"/>
          <p:cNvSpPr>
            <a:spLocks/>
          </p:cNvSpPr>
          <p:nvPr/>
        </p:nvSpPr>
        <p:spPr bwMode="auto">
          <a:xfrm>
            <a:off x="4319588" y="6537325"/>
            <a:ext cx="304800" cy="168275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7" name="Rectangle 55"/>
          <p:cNvSpPr>
            <a:spLocks noChangeArrowheads="1"/>
          </p:cNvSpPr>
          <p:nvPr/>
        </p:nvSpPr>
        <p:spPr bwMode="auto">
          <a:xfrm>
            <a:off x="2714625" y="4475163"/>
            <a:ext cx="13779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187448" name="Rectangle 56"/>
          <p:cNvSpPr>
            <a:spLocks noChangeArrowheads="1"/>
          </p:cNvSpPr>
          <p:nvPr/>
        </p:nvSpPr>
        <p:spPr bwMode="auto">
          <a:xfrm>
            <a:off x="2971800" y="5410200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187452" name="Rectangle 60"/>
          <p:cNvSpPr>
            <a:spLocks noChangeArrowheads="1"/>
          </p:cNvSpPr>
          <p:nvPr/>
        </p:nvSpPr>
        <p:spPr bwMode="auto">
          <a:xfrm>
            <a:off x="2971800" y="64008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187453" name="Freeform 61"/>
          <p:cNvSpPr>
            <a:spLocks/>
          </p:cNvSpPr>
          <p:nvPr/>
        </p:nvSpPr>
        <p:spPr bwMode="auto">
          <a:xfrm>
            <a:off x="1270000" y="4114800"/>
            <a:ext cx="381000" cy="26670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54" name="Rectangle 62"/>
          <p:cNvSpPr>
            <a:spLocks noChangeArrowheads="1"/>
          </p:cNvSpPr>
          <p:nvPr/>
        </p:nvSpPr>
        <p:spPr bwMode="auto">
          <a:xfrm>
            <a:off x="152400" y="5029200"/>
            <a:ext cx="1262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Illumination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55" name="Rectangle 63"/>
          <p:cNvSpPr>
            <a:spLocks noChangeArrowheads="1"/>
          </p:cNvSpPr>
          <p:nvPr/>
        </p:nvSpPr>
        <p:spPr bwMode="auto">
          <a:xfrm>
            <a:off x="2895600" y="5943600"/>
            <a:ext cx="1009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Collector</a:t>
            </a:r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2565400" y="4197350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187457" name="Rectangle 65"/>
          <p:cNvSpPr>
            <a:spLocks noChangeArrowheads="1"/>
          </p:cNvSpPr>
          <p:nvPr/>
        </p:nvSpPr>
        <p:spPr bwMode="auto">
          <a:xfrm>
            <a:off x="2819400" y="4970463"/>
            <a:ext cx="10493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lens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5638800" y="4038600"/>
            <a:ext cx="1219200" cy="12192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5886450" y="4286250"/>
            <a:ext cx="723900" cy="72390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 rot="10800000">
            <a:off x="4953000" y="4667250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6934200" y="40386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Illumination phase ring</a:t>
            </a:r>
          </a:p>
          <a:p>
            <a:endParaRPr lang="en-US" sz="1800" dirty="0"/>
          </a:p>
          <a:p>
            <a:r>
              <a:rPr lang="en-US" sz="1800" dirty="0" smtClean="0"/>
              <a:t>Defines range of illumination angles</a:t>
            </a:r>
            <a:endParaRPr lang="en-US" sz="1800" dirty="0"/>
          </a:p>
        </p:txBody>
      </p:sp>
      <p:sp>
        <p:nvSpPr>
          <p:cNvPr id="72" name="Oval 71"/>
          <p:cNvSpPr/>
          <p:nvPr/>
        </p:nvSpPr>
        <p:spPr bwMode="auto">
          <a:xfrm>
            <a:off x="5638800" y="2104072"/>
            <a:ext cx="1219200" cy="1219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5886450" y="2351722"/>
            <a:ext cx="723900" cy="7239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638800" y="1951672"/>
            <a:ext cx="1219200" cy="76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943600" y="1875472"/>
            <a:ext cx="76200" cy="76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6477000" y="1875472"/>
            <a:ext cx="76200" cy="76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934200" y="1875472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Phase contrast objective</a:t>
            </a:r>
          </a:p>
          <a:p>
            <a:endParaRPr lang="en-US" sz="1800" dirty="0"/>
          </a:p>
          <a:p>
            <a:r>
              <a:rPr lang="en-US" sz="1800" dirty="0" smtClean="0"/>
              <a:t>Selectively retards surround light</a:t>
            </a:r>
            <a:endParaRPr lang="en-US" sz="1800" dirty="0"/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10800000" flipV="1">
            <a:off x="4876800" y="3048000"/>
            <a:ext cx="76200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phasemicroscopyfigure1"/>
          <p:cNvPicPr>
            <a:picLocks noChangeAspect="1" noChangeArrowheads="1"/>
          </p:cNvPicPr>
          <p:nvPr/>
        </p:nvPicPr>
        <p:blipFill>
          <a:blip r:embed="rId3" cstate="print"/>
          <a:srcRect t="6540" r="-7016"/>
          <a:stretch>
            <a:fillRect/>
          </a:stretch>
        </p:blipFill>
        <p:spPr bwMode="auto">
          <a:xfrm>
            <a:off x="3962400" y="2438400"/>
            <a:ext cx="4648200" cy="3267075"/>
          </a:xfrm>
          <a:prstGeom prst="rect">
            <a:avLst/>
          </a:prstGeom>
          <a:noFill/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657600"/>
            <a:ext cx="24955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Contrast in the Microscope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2369403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ring is typically built into objective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Contrast – Further  Refinements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066800"/>
          </a:xfrm>
        </p:spPr>
        <p:txBody>
          <a:bodyPr/>
          <a:lstStyle/>
          <a:p>
            <a:r>
              <a:rPr lang="en-US" dirty="0" smtClean="0"/>
              <a:t>Typically, phase contrast ring in objective attenuates surround wave by ~75%</a:t>
            </a:r>
          </a:p>
          <a:p>
            <a:endParaRPr lang="en-US" dirty="0"/>
          </a:p>
          <a:p>
            <a:r>
              <a:rPr lang="en-US" dirty="0" smtClean="0"/>
              <a:t>Enhances visibility of small phase differences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838200" y="4648200"/>
            <a:ext cx="1295400" cy="12954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524000" y="5299880"/>
            <a:ext cx="60960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 bwMode="auto">
          <a:xfrm flipV="1">
            <a:off x="1524000" y="5159829"/>
            <a:ext cx="607621" cy="146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rot="16200000" flipV="1">
            <a:off x="2052701" y="5214998"/>
            <a:ext cx="138423" cy="433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838200" y="4648200"/>
            <a:ext cx="1295400" cy="1295400"/>
            <a:chOff x="2514600" y="4648200"/>
            <a:chExt cx="1295400" cy="1295400"/>
          </a:xfrm>
        </p:grpSpPr>
        <p:sp>
          <p:nvSpPr>
            <p:cNvPr id="13" name="Oval 12"/>
            <p:cNvSpPr/>
            <p:nvPr/>
          </p:nvSpPr>
          <p:spPr bwMode="auto">
            <a:xfrm>
              <a:off x="2514600" y="4648200"/>
              <a:ext cx="1295400" cy="12954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14" name="Straight Arrow Connector 13"/>
            <p:cNvCxnSpPr>
              <a:endCxn id="13" idx="4"/>
            </p:cNvCxnSpPr>
            <p:nvPr/>
          </p:nvCxnSpPr>
          <p:spPr bwMode="auto">
            <a:xfrm rot="5400000">
              <a:off x="2859490" y="5602690"/>
              <a:ext cx="643720" cy="381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 bwMode="auto">
            <a:xfrm rot="5400000">
              <a:off x="2929454" y="5542025"/>
              <a:ext cx="506266" cy="3562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rot="16200000" flipV="1">
              <a:off x="3092783" y="5864183"/>
              <a:ext cx="138423" cy="433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1" name="Oval 20"/>
          <p:cNvSpPr/>
          <p:nvPr/>
        </p:nvSpPr>
        <p:spPr bwMode="auto">
          <a:xfrm>
            <a:off x="4572000" y="4648200"/>
            <a:ext cx="1295400" cy="12954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rot="5400000">
            <a:off x="5126440" y="5431240"/>
            <a:ext cx="26272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16200000" flipH="1">
            <a:off x="5193272" y="5368836"/>
            <a:ext cx="138199" cy="91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rot="16200000" flipV="1">
            <a:off x="5190755" y="5477245"/>
            <a:ext cx="138423" cy="433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rot="5400000">
            <a:off x="2195341" y="5208897"/>
            <a:ext cx="520598" cy="880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5400000">
            <a:off x="2054200" y="5261001"/>
            <a:ext cx="637642" cy="2164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90800" y="49530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Small amplitude change</a:t>
            </a:r>
            <a:endParaRPr lang="en-US" sz="1800" dirty="0"/>
          </a:p>
        </p:txBody>
      </p:sp>
      <p:cxnSp>
        <p:nvCxnSpPr>
          <p:cNvPr id="42" name="Straight Arrow Connector 41"/>
          <p:cNvCxnSpPr/>
          <p:nvPr/>
        </p:nvCxnSpPr>
        <p:spPr bwMode="auto">
          <a:xfrm rot="5400000">
            <a:off x="5965434" y="5312166"/>
            <a:ext cx="26272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 bwMode="auto">
          <a:xfrm rot="5400000">
            <a:off x="6100623" y="5251414"/>
            <a:ext cx="141392" cy="1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6324600" y="49530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Large amplitude change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41" grpId="0"/>
      <p:bldP spid="5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Contrast – Further Refinements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981200"/>
            <a:ext cx="5867400" cy="4114800"/>
          </a:xfrm>
        </p:spPr>
        <p:txBody>
          <a:bodyPr/>
          <a:lstStyle/>
          <a:p>
            <a:r>
              <a:rPr lang="en-US" dirty="0" smtClean="0"/>
              <a:t>Negative phase contrast</a:t>
            </a:r>
          </a:p>
          <a:p>
            <a:pPr lvl="1"/>
            <a:r>
              <a:rPr lang="en-US" dirty="0" smtClean="0"/>
              <a:t>Retards surround wave, so objects which advance phase (low refractive index) are brighter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Positive phase contrast</a:t>
            </a:r>
          </a:p>
          <a:p>
            <a:pPr lvl="1"/>
            <a:r>
              <a:rPr lang="en-US" dirty="0" smtClean="0"/>
              <a:t>Advances surround wave, so objects which retard phase (high refractive index) are brighter </a:t>
            </a:r>
          </a:p>
          <a:p>
            <a:pPr lvl="1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14400" y="2590800"/>
            <a:ext cx="1219200" cy="152400"/>
            <a:chOff x="990600" y="2590800"/>
            <a:chExt cx="1219200" cy="152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990600" y="2667000"/>
              <a:ext cx="1219200" cy="76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295400" y="2590800"/>
              <a:ext cx="76200" cy="76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828800" y="2590800"/>
              <a:ext cx="76200" cy="76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14400" y="5105400"/>
            <a:ext cx="1219200" cy="152400"/>
            <a:chOff x="914400" y="5105400"/>
            <a:chExt cx="1219200" cy="152400"/>
          </a:xfrm>
        </p:grpSpPr>
        <p:sp>
          <p:nvSpPr>
            <p:cNvPr id="7" name="Rectangle 6"/>
            <p:cNvSpPr/>
            <p:nvPr/>
          </p:nvSpPr>
          <p:spPr bwMode="auto">
            <a:xfrm>
              <a:off x="914400" y="5105400"/>
              <a:ext cx="1219200" cy="152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219200" y="5105400"/>
              <a:ext cx="76200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752600" y="5105400"/>
              <a:ext cx="76200" cy="76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phaseconfigurationfigure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09800"/>
            <a:ext cx="5038725" cy="3795712"/>
          </a:xfrm>
          <a:prstGeom prst="rect">
            <a:avLst/>
          </a:prstGeom>
          <a:noFill/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6156325" y="2790825"/>
            <a:ext cx="2420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Back focal plane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156325" y="4572000"/>
            <a:ext cx="2454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Front focal plane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838200" y="543580"/>
            <a:ext cx="7467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smtClean="0"/>
              <a:t>Alignment of phase rings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phasemicroscopyfigure8"/>
          <p:cNvPicPr>
            <a:picLocks noChangeAspect="1" noChangeArrowheads="1"/>
          </p:cNvPicPr>
          <p:nvPr/>
        </p:nvPicPr>
        <p:blipFill>
          <a:blip r:embed="rId3" cstate="print"/>
          <a:srcRect t="5681" r="34285" b="45088"/>
          <a:stretch>
            <a:fillRect/>
          </a:stretch>
        </p:blipFill>
        <p:spPr bwMode="auto">
          <a:xfrm>
            <a:off x="4648200" y="1143000"/>
            <a:ext cx="3505200" cy="1981200"/>
          </a:xfrm>
          <a:prstGeom prst="rect">
            <a:avLst/>
          </a:prstGeom>
          <a:noFill/>
        </p:spPr>
      </p:pic>
      <p:pic>
        <p:nvPicPr>
          <p:cNvPr id="118791" name="Picture 7" descr="phasemicroscopyfigure8"/>
          <p:cNvPicPr>
            <a:picLocks noChangeAspect="1" noChangeArrowheads="1"/>
          </p:cNvPicPr>
          <p:nvPr/>
        </p:nvPicPr>
        <p:blipFill>
          <a:blip r:embed="rId3" cstate="print"/>
          <a:srcRect t="68166" r="34285" b="5680"/>
          <a:stretch>
            <a:fillRect/>
          </a:stretch>
        </p:blipFill>
        <p:spPr bwMode="auto">
          <a:xfrm>
            <a:off x="4648200" y="3290888"/>
            <a:ext cx="3505200" cy="1052512"/>
          </a:xfrm>
          <a:prstGeom prst="rect">
            <a:avLst/>
          </a:prstGeom>
          <a:noFill/>
        </p:spPr>
      </p:pic>
      <p:pic>
        <p:nvPicPr>
          <p:cNvPr id="8" name="Picture 7" descr="phase-20x.tif"/>
          <p:cNvPicPr>
            <a:picLocks noChangeAspect="1"/>
          </p:cNvPicPr>
          <p:nvPr/>
        </p:nvPicPr>
        <p:blipFill>
          <a:blip r:embed="rId4" cstate="print">
            <a:lum bright="15000"/>
          </a:blip>
          <a:stretch>
            <a:fillRect/>
          </a:stretch>
        </p:blipFill>
        <p:spPr>
          <a:xfrm>
            <a:off x="914400" y="1752600"/>
            <a:ext cx="2609850" cy="226695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/>
              <a:t>Limitations of Phase </a:t>
            </a:r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4495800"/>
            <a:ext cx="7772400" cy="2209800"/>
          </a:xfrm>
        </p:spPr>
        <p:txBody>
          <a:bodyPr/>
          <a:lstStyle/>
          <a:p>
            <a:r>
              <a:rPr lang="en-US" dirty="0" smtClean="0"/>
              <a:t>Halos result from diffracted light that is intercepted by phase ring</a:t>
            </a:r>
          </a:p>
          <a:p>
            <a:endParaRPr lang="en-US" dirty="0" smtClean="0"/>
          </a:p>
          <a:p>
            <a:r>
              <a:rPr lang="en-US" dirty="0" smtClean="0"/>
              <a:t>Shade off is caused by greater diffraction at edges of objects than their centers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4800600" y="1600200"/>
            <a:ext cx="2286000" cy="426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Phase </a:t>
            </a:r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581400" y="1981200"/>
            <a:ext cx="4876800" cy="4114800"/>
          </a:xfrm>
        </p:spPr>
        <p:txBody>
          <a:bodyPr/>
          <a:lstStyle/>
          <a:p>
            <a:r>
              <a:rPr lang="en-US" dirty="0" smtClean="0"/>
              <a:t>Poor optical sectioning due to limited illumination aperture.</a:t>
            </a:r>
          </a:p>
          <a:p>
            <a:endParaRPr lang="en-US" dirty="0"/>
          </a:p>
          <a:p>
            <a:r>
              <a:rPr lang="en-US" dirty="0" smtClean="0"/>
              <a:t>For sufficiently thick samples, can get more than 360°phase shift, meaning thin and thick regions will be identical in contrast.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 bwMode="auto">
          <a:xfrm>
            <a:off x="1219200" y="1981200"/>
            <a:ext cx="1219200" cy="12192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466850" y="2228850"/>
            <a:ext cx="723900" cy="72390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F-20x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4191000"/>
            <a:ext cx="2609850" cy="2266950"/>
          </a:xfrm>
          <a:prstGeom prst="rect">
            <a:avLst/>
          </a:prstGeom>
        </p:spPr>
      </p:pic>
      <p:pic>
        <p:nvPicPr>
          <p:cNvPr id="15" name="Picture 14" descr="DIC-20x.tif"/>
          <p:cNvPicPr>
            <a:picLocks noChangeAspect="1"/>
          </p:cNvPicPr>
          <p:nvPr/>
        </p:nvPicPr>
        <p:blipFill>
          <a:blip r:embed="rId4" cstate="print">
            <a:lum bright="10000"/>
          </a:blip>
          <a:stretch>
            <a:fillRect/>
          </a:stretch>
        </p:blipFill>
        <p:spPr>
          <a:xfrm>
            <a:off x="6019800" y="4191000"/>
            <a:ext cx="2609850" cy="2266950"/>
          </a:xfrm>
          <a:prstGeom prst="rect">
            <a:avLst/>
          </a:prstGeom>
        </p:spPr>
      </p:pic>
      <p:pic>
        <p:nvPicPr>
          <p:cNvPr id="16" name="Picture 15" descr="phase-20x.tif"/>
          <p:cNvPicPr>
            <a:picLocks noChangeAspect="1"/>
          </p:cNvPicPr>
          <p:nvPr/>
        </p:nvPicPr>
        <p:blipFill>
          <a:blip r:embed="rId5" cstate="print">
            <a:lum bright="15000"/>
          </a:blip>
          <a:stretch>
            <a:fillRect/>
          </a:stretch>
        </p:blipFill>
        <p:spPr>
          <a:xfrm>
            <a:off x="3276600" y="4191000"/>
            <a:ext cx="2609850" cy="2266950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Generating contrast in light </a:t>
            </a:r>
            <a:r>
              <a:rPr lang="en-US" dirty="0" smtClean="0"/>
              <a:t>microscopy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2590800"/>
          </a:xfrm>
        </p:spPr>
        <p:txBody>
          <a:bodyPr/>
          <a:lstStyle/>
          <a:p>
            <a:r>
              <a:rPr lang="en-US" dirty="0" smtClean="0"/>
              <a:t>Problem: Many biological specimens are thin and transparent and difficult to see.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Fluorescent staining</a:t>
            </a:r>
          </a:p>
          <a:p>
            <a:pPr lvl="1"/>
            <a:r>
              <a:rPr lang="en-US" dirty="0" err="1" smtClean="0"/>
              <a:t>Brightfield</a:t>
            </a:r>
            <a:r>
              <a:rPr lang="en-US" dirty="0" smtClean="0"/>
              <a:t> contrasting techniques: DIC, Phase, others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51612" y="639633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Brightfield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3657600" y="639633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Phase Contrast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7113989" y="639633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DIC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 err="1"/>
              <a:t>Darkfield</a:t>
            </a:r>
            <a:r>
              <a:rPr lang="en-US" dirty="0"/>
              <a:t> </a:t>
            </a:r>
            <a:r>
              <a:rPr lang="en-US" dirty="0" smtClean="0"/>
              <a:t>Microscopy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1981200"/>
            <a:ext cx="3505200" cy="4572000"/>
          </a:xfrm>
        </p:spPr>
        <p:txBody>
          <a:bodyPr/>
          <a:lstStyle/>
          <a:p>
            <a:r>
              <a:rPr lang="en-US" dirty="0" smtClean="0"/>
              <a:t>Idea: throw away all non-diffracted light by illuminating with a </a:t>
            </a:r>
            <a:r>
              <a:rPr lang="en-US" dirty="0" err="1" smtClean="0"/>
              <a:t>condensor</a:t>
            </a:r>
            <a:r>
              <a:rPr lang="en-US" dirty="0" smtClean="0"/>
              <a:t> annulus at higher NA than the objective.</a:t>
            </a:r>
          </a:p>
          <a:p>
            <a:endParaRPr lang="en-US" dirty="0"/>
          </a:p>
          <a:p>
            <a:r>
              <a:rPr lang="en-US" dirty="0" smtClean="0"/>
              <a:t>No illumination light makes it through the objective, only diffracted light.</a:t>
            </a:r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957762" y="3162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584700" y="2949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 rot="5400000">
            <a:off x="5880099" y="2795588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5795962" y="3368675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5785664" y="2830181"/>
            <a:ext cx="162994" cy="517858"/>
          </a:xfrm>
          <a:custGeom>
            <a:avLst/>
            <a:gdLst>
              <a:gd name="connsiteX0" fmla="*/ 4196 w 10000"/>
              <a:gd name="connsiteY0" fmla="*/ 6419 h 6419"/>
              <a:gd name="connsiteX1" fmla="*/ 0 w 10000"/>
              <a:gd name="connsiteY1" fmla="*/ 5669 h 6419"/>
              <a:gd name="connsiteX2" fmla="*/ 0 w 10000"/>
              <a:gd name="connsiteY2" fmla="*/ 3335 h 6419"/>
              <a:gd name="connsiteX3" fmla="*/ 10000 w 10000"/>
              <a:gd name="connsiteY3" fmla="*/ 0 h 6419"/>
              <a:gd name="connsiteX0" fmla="*/ 4196 w 4196"/>
              <a:gd name="connsiteY0" fmla="*/ 4804 h 4804"/>
              <a:gd name="connsiteX1" fmla="*/ 0 w 4196"/>
              <a:gd name="connsiteY1" fmla="*/ 3636 h 4804"/>
              <a:gd name="connsiteX2" fmla="*/ 0 w 4196"/>
              <a:gd name="connsiteY2" fmla="*/ 0 h 4804"/>
              <a:gd name="connsiteX0" fmla="*/ 10000 w 10000"/>
              <a:gd name="connsiteY0" fmla="*/ 5299 h 5299"/>
              <a:gd name="connsiteX1" fmla="*/ 0 w 10000"/>
              <a:gd name="connsiteY1" fmla="*/ 2868 h 5299"/>
              <a:gd name="connsiteX2" fmla="*/ 0 w 10000"/>
              <a:gd name="connsiteY2" fmla="*/ 0 h 5299"/>
              <a:gd name="connsiteX0" fmla="*/ 10457 w 10457"/>
              <a:gd name="connsiteY0" fmla="*/ 9932 h 9932"/>
              <a:gd name="connsiteX1" fmla="*/ 457 w 10457"/>
              <a:gd name="connsiteY1" fmla="*/ 5344 h 9932"/>
              <a:gd name="connsiteX2" fmla="*/ 0 w 10457"/>
              <a:gd name="connsiteY2" fmla="*/ 0 h 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57" h="9932">
                <a:moveTo>
                  <a:pt x="10457" y="9932"/>
                </a:moveTo>
                <a:lnTo>
                  <a:pt x="457" y="5344"/>
                </a:lnTo>
                <a:cubicBezTo>
                  <a:pt x="305" y="3563"/>
                  <a:pt x="152" y="1781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5948660" y="2822782"/>
            <a:ext cx="166773" cy="542719"/>
          </a:xfrm>
          <a:custGeom>
            <a:avLst/>
            <a:gdLst>
              <a:gd name="connsiteX0" fmla="*/ 0 w 4375"/>
              <a:gd name="connsiteY0" fmla="*/ 10000 h 10000"/>
              <a:gd name="connsiteX1" fmla="*/ 4375 w 4375"/>
              <a:gd name="connsiteY1" fmla="*/ 9200 h 10000"/>
              <a:gd name="connsiteX2" fmla="*/ 4375 w 4375"/>
              <a:gd name="connsiteY2" fmla="*/ 6884 h 10000"/>
              <a:gd name="connsiteX3" fmla="*/ 238 w 4375"/>
              <a:gd name="connsiteY3" fmla="*/ 0 h 10000"/>
              <a:gd name="connsiteX0" fmla="*/ 0 w 10000"/>
              <a:gd name="connsiteY0" fmla="*/ 3116 h 3116"/>
              <a:gd name="connsiteX1" fmla="*/ 10000 w 10000"/>
              <a:gd name="connsiteY1" fmla="*/ 2316 h 3116"/>
              <a:gd name="connsiteX2" fmla="*/ 10000 w 10000"/>
              <a:gd name="connsiteY2" fmla="*/ 0 h 3116"/>
              <a:gd name="connsiteX0" fmla="*/ 0 w 10218"/>
              <a:gd name="connsiteY0" fmla="*/ 5418 h 5418"/>
              <a:gd name="connsiteX1" fmla="*/ 10000 w 10218"/>
              <a:gd name="connsiteY1" fmla="*/ 2851 h 5418"/>
              <a:gd name="connsiteX2" fmla="*/ 10218 w 10218"/>
              <a:gd name="connsiteY2" fmla="*/ 0 h 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18" h="5418">
                <a:moveTo>
                  <a:pt x="0" y="5418"/>
                </a:moveTo>
                <a:lnTo>
                  <a:pt x="10000" y="2851"/>
                </a:lnTo>
                <a:cubicBezTo>
                  <a:pt x="10073" y="1901"/>
                  <a:pt x="10145" y="950"/>
                  <a:pt x="10218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5785550" y="2841494"/>
            <a:ext cx="286543" cy="512895"/>
          </a:xfrm>
          <a:custGeom>
            <a:avLst/>
            <a:gdLst>
              <a:gd name="connsiteX0" fmla="*/ 6453 w 6453"/>
              <a:gd name="connsiteY0" fmla="*/ 6399 h 6399"/>
              <a:gd name="connsiteX1" fmla="*/ 4492 w 6453"/>
              <a:gd name="connsiteY1" fmla="*/ 5652 h 6399"/>
              <a:gd name="connsiteX2" fmla="*/ 0 w 6453"/>
              <a:gd name="connsiteY2" fmla="*/ 3210 h 6399"/>
              <a:gd name="connsiteX3" fmla="*/ 5341 w 6453"/>
              <a:gd name="connsiteY3" fmla="*/ 0 h 6399"/>
              <a:gd name="connsiteX0" fmla="*/ 10000 w 10000"/>
              <a:gd name="connsiteY0" fmla="*/ 4984 h 4984"/>
              <a:gd name="connsiteX1" fmla="*/ 6961 w 10000"/>
              <a:gd name="connsiteY1" fmla="*/ 3817 h 4984"/>
              <a:gd name="connsiteX2" fmla="*/ 0 w 10000"/>
              <a:gd name="connsiteY2" fmla="*/ 0 h 4984"/>
              <a:gd name="connsiteX0" fmla="*/ 5572 w 5572"/>
              <a:gd name="connsiteY0" fmla="*/ 5020 h 5020"/>
              <a:gd name="connsiteX1" fmla="*/ 2533 w 5572"/>
              <a:gd name="connsiteY1" fmla="*/ 2679 h 5020"/>
              <a:gd name="connsiteX2" fmla="*/ 0 w 5572"/>
              <a:gd name="connsiteY2" fmla="*/ 0 h 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2" h="5020">
                <a:moveTo>
                  <a:pt x="5572" y="5020"/>
                </a:moveTo>
                <a:lnTo>
                  <a:pt x="2533" y="267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6071821" y="2810249"/>
            <a:ext cx="163115" cy="555253"/>
          </a:xfrm>
          <a:custGeom>
            <a:avLst/>
            <a:gdLst>
              <a:gd name="connsiteX0" fmla="*/ 6586 w 8554"/>
              <a:gd name="connsiteY0" fmla="*/ 6315 h 6315"/>
              <a:gd name="connsiteX1" fmla="*/ 8554 w 8554"/>
              <a:gd name="connsiteY1" fmla="*/ 5515 h 6315"/>
              <a:gd name="connsiteX2" fmla="*/ 4391 w 8554"/>
              <a:gd name="connsiteY2" fmla="*/ 3116 h 6315"/>
              <a:gd name="connsiteX3" fmla="*/ 0 w 8554"/>
              <a:gd name="connsiteY3" fmla="*/ 0 h 6315"/>
              <a:gd name="connsiteX0" fmla="*/ 2566 w 4867"/>
              <a:gd name="connsiteY0" fmla="*/ 5066 h 5066"/>
              <a:gd name="connsiteX1" fmla="*/ 4867 w 4867"/>
              <a:gd name="connsiteY1" fmla="*/ 3799 h 5066"/>
              <a:gd name="connsiteX2" fmla="*/ 0 w 4867"/>
              <a:gd name="connsiteY2" fmla="*/ 0 h 5066"/>
              <a:gd name="connsiteX0" fmla="*/ 0 w 4728"/>
              <a:gd name="connsiteY0" fmla="*/ 5399 h 5399"/>
              <a:gd name="connsiteX1" fmla="*/ 4728 w 4728"/>
              <a:gd name="connsiteY1" fmla="*/ 2898 h 5399"/>
              <a:gd name="connsiteX2" fmla="*/ 916 w 4728"/>
              <a:gd name="connsiteY2" fmla="*/ 0 h 5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8" h="5399">
                <a:moveTo>
                  <a:pt x="0" y="5399"/>
                </a:moveTo>
                <a:lnTo>
                  <a:pt x="4728" y="2898"/>
                </a:lnTo>
                <a:lnTo>
                  <a:pt x="91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26"/>
          <p:cNvSpPr>
            <a:spLocks/>
          </p:cNvSpPr>
          <p:nvPr/>
        </p:nvSpPr>
        <p:spPr bwMode="auto">
          <a:xfrm>
            <a:off x="5828328" y="2828537"/>
            <a:ext cx="281596" cy="522677"/>
          </a:xfrm>
          <a:custGeom>
            <a:avLst/>
            <a:gdLst>
              <a:gd name="connsiteX0" fmla="*/ 0 w 6453"/>
              <a:gd name="connsiteY0" fmla="*/ 6408 h 6408"/>
              <a:gd name="connsiteX1" fmla="*/ 1961 w 6453"/>
              <a:gd name="connsiteY1" fmla="*/ 5660 h 6408"/>
              <a:gd name="connsiteX2" fmla="*/ 6453 w 6453"/>
              <a:gd name="connsiteY2" fmla="*/ 3214 h 6408"/>
              <a:gd name="connsiteX3" fmla="*/ 1112 w 6453"/>
              <a:gd name="connsiteY3" fmla="*/ 0 h 6408"/>
              <a:gd name="connsiteX0" fmla="*/ 0 w 10000"/>
              <a:gd name="connsiteY0" fmla="*/ 4984 h 4984"/>
              <a:gd name="connsiteX1" fmla="*/ 3039 w 10000"/>
              <a:gd name="connsiteY1" fmla="*/ 3817 h 4984"/>
              <a:gd name="connsiteX2" fmla="*/ 10000 w 10000"/>
              <a:gd name="connsiteY2" fmla="*/ 0 h 4984"/>
              <a:gd name="connsiteX0" fmla="*/ 0 w 5431"/>
              <a:gd name="connsiteY0" fmla="*/ 5107 h 5107"/>
              <a:gd name="connsiteX1" fmla="*/ 3039 w 5431"/>
              <a:gd name="connsiteY1" fmla="*/ 2766 h 5107"/>
              <a:gd name="connsiteX2" fmla="*/ 5431 w 5431"/>
              <a:gd name="connsiteY2" fmla="*/ 0 h 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1" h="5107">
                <a:moveTo>
                  <a:pt x="0" y="5107"/>
                </a:moveTo>
                <a:lnTo>
                  <a:pt x="3039" y="2766"/>
                </a:lnTo>
                <a:lnTo>
                  <a:pt x="54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27"/>
          <p:cNvSpPr>
            <a:spLocks/>
          </p:cNvSpPr>
          <p:nvPr/>
        </p:nvSpPr>
        <p:spPr bwMode="auto">
          <a:xfrm>
            <a:off x="5668815" y="2817117"/>
            <a:ext cx="162891" cy="545210"/>
          </a:xfrm>
          <a:custGeom>
            <a:avLst/>
            <a:gdLst>
              <a:gd name="connsiteX0" fmla="*/ 1954 w 8497"/>
              <a:gd name="connsiteY0" fmla="*/ 6319 h 6319"/>
              <a:gd name="connsiteX1" fmla="*/ 0 w 8497"/>
              <a:gd name="connsiteY1" fmla="*/ 5519 h 6319"/>
              <a:gd name="connsiteX2" fmla="*/ 4135 w 8497"/>
              <a:gd name="connsiteY2" fmla="*/ 3118 h 6319"/>
              <a:gd name="connsiteX3" fmla="*/ 8497 w 8497"/>
              <a:gd name="connsiteY3" fmla="*/ 0 h 6319"/>
              <a:gd name="connsiteX0" fmla="*/ 2300 w 4866"/>
              <a:gd name="connsiteY0" fmla="*/ 5066 h 5066"/>
              <a:gd name="connsiteX1" fmla="*/ 0 w 4866"/>
              <a:gd name="connsiteY1" fmla="*/ 3800 h 5066"/>
              <a:gd name="connsiteX2" fmla="*/ 4866 w 4866"/>
              <a:gd name="connsiteY2" fmla="*/ 0 h 5066"/>
              <a:gd name="connsiteX0" fmla="*/ 4727 w 4727"/>
              <a:gd name="connsiteY0" fmla="*/ 5298 h 5298"/>
              <a:gd name="connsiteX1" fmla="*/ 0 w 4727"/>
              <a:gd name="connsiteY1" fmla="*/ 2799 h 5298"/>
              <a:gd name="connsiteX2" fmla="*/ 3598 w 4727"/>
              <a:gd name="connsiteY2" fmla="*/ 0 h 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7" h="5298">
                <a:moveTo>
                  <a:pt x="4727" y="5298"/>
                </a:moveTo>
                <a:lnTo>
                  <a:pt x="0" y="2799"/>
                </a:lnTo>
                <a:lnTo>
                  <a:pt x="359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5617946" y="2836863"/>
            <a:ext cx="203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>
            <a:off x="6096000" y="2836863"/>
            <a:ext cx="2143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33"/>
          <p:cNvSpPr>
            <a:spLocks noChangeShapeType="1"/>
          </p:cNvSpPr>
          <p:nvPr/>
        </p:nvSpPr>
        <p:spPr bwMode="auto">
          <a:xfrm flipV="1">
            <a:off x="5800725" y="3370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38"/>
          <p:cNvSpPr>
            <a:spLocks/>
          </p:cNvSpPr>
          <p:nvPr/>
        </p:nvSpPr>
        <p:spPr bwMode="auto">
          <a:xfrm rot="5400000">
            <a:off x="5899150" y="4879975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Freeform 39"/>
          <p:cNvSpPr>
            <a:spLocks/>
          </p:cNvSpPr>
          <p:nvPr/>
        </p:nvSpPr>
        <p:spPr bwMode="auto">
          <a:xfrm rot="5400000">
            <a:off x="5902325" y="3929062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Freeform 40"/>
          <p:cNvSpPr>
            <a:spLocks/>
          </p:cNvSpPr>
          <p:nvPr/>
        </p:nvSpPr>
        <p:spPr bwMode="auto">
          <a:xfrm rot="16200000" flipV="1">
            <a:off x="5884862" y="3371850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41"/>
          <p:cNvSpPr>
            <a:spLocks/>
          </p:cNvSpPr>
          <p:nvPr/>
        </p:nvSpPr>
        <p:spPr bwMode="auto">
          <a:xfrm>
            <a:off x="5797550" y="3390900"/>
            <a:ext cx="371475" cy="24257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0" y="151"/>
              </a:cxn>
              <a:cxn ang="0">
                <a:pos x="0" y="620"/>
              </a:cxn>
              <a:cxn ang="0">
                <a:pos x="234" y="1290"/>
              </a:cxn>
              <a:cxn ang="0">
                <a:pos x="188" y="1528"/>
              </a:cxn>
            </a:cxnLst>
            <a:rect l="0" t="0" r="r" b="b"/>
            <a:pathLst>
              <a:path w="234" h="1528">
                <a:moveTo>
                  <a:pt x="98" y="0"/>
                </a:moveTo>
                <a:lnTo>
                  <a:pt x="0" y="151"/>
                </a:lnTo>
                <a:lnTo>
                  <a:pt x="0" y="620"/>
                </a:lnTo>
                <a:lnTo>
                  <a:pt x="234" y="1290"/>
                </a:lnTo>
                <a:lnTo>
                  <a:pt x="188" y="1528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42"/>
          <p:cNvSpPr>
            <a:spLocks/>
          </p:cNvSpPr>
          <p:nvPr/>
        </p:nvSpPr>
        <p:spPr bwMode="auto">
          <a:xfrm>
            <a:off x="5743575" y="3375025"/>
            <a:ext cx="373063" cy="24241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43"/>
          <p:cNvSpPr>
            <a:spLocks/>
          </p:cNvSpPr>
          <p:nvPr/>
        </p:nvSpPr>
        <p:spPr bwMode="auto">
          <a:xfrm>
            <a:off x="5562600" y="3384550"/>
            <a:ext cx="542925" cy="2414588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226" y="151"/>
              </a:cxn>
              <a:cxn ang="0">
                <a:pos x="0" y="644"/>
              </a:cxn>
              <a:cxn ang="0">
                <a:pos x="268" y="1291"/>
              </a:cxn>
              <a:cxn ang="0">
                <a:pos x="342" y="1521"/>
              </a:cxn>
            </a:cxnLst>
            <a:rect l="0" t="0" r="r" b="b"/>
            <a:pathLst>
              <a:path w="342" h="1521">
                <a:moveTo>
                  <a:pt x="324" y="0"/>
                </a:moveTo>
                <a:lnTo>
                  <a:pt x="226" y="151"/>
                </a:lnTo>
                <a:lnTo>
                  <a:pt x="0" y="644"/>
                </a:lnTo>
                <a:lnTo>
                  <a:pt x="268" y="1291"/>
                </a:lnTo>
                <a:lnTo>
                  <a:pt x="342" y="15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44"/>
          <p:cNvSpPr>
            <a:spLocks/>
          </p:cNvSpPr>
          <p:nvPr/>
        </p:nvSpPr>
        <p:spPr bwMode="auto">
          <a:xfrm>
            <a:off x="5530850" y="3375025"/>
            <a:ext cx="709613" cy="2416175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48"/>
          <p:cNvSpPr>
            <a:spLocks/>
          </p:cNvSpPr>
          <p:nvPr/>
        </p:nvSpPr>
        <p:spPr bwMode="auto">
          <a:xfrm>
            <a:off x="5800725" y="3387725"/>
            <a:ext cx="550863" cy="24114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49"/>
          <p:cNvSpPr>
            <a:spLocks/>
          </p:cNvSpPr>
          <p:nvPr/>
        </p:nvSpPr>
        <p:spPr bwMode="auto">
          <a:xfrm>
            <a:off x="5673725" y="3378200"/>
            <a:ext cx="708025" cy="2430463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162"/>
              </a:cxn>
              <a:cxn ang="0">
                <a:pos x="217" y="648"/>
              </a:cxn>
              <a:cxn ang="0">
                <a:pos x="446" y="1280"/>
              </a:cxn>
              <a:cxn ang="0">
                <a:pos x="266" y="1531"/>
              </a:cxn>
            </a:cxnLst>
            <a:rect l="0" t="0" r="r" b="b"/>
            <a:pathLst>
              <a:path w="446" h="1531">
                <a:moveTo>
                  <a:pt x="103" y="0"/>
                </a:moveTo>
                <a:lnTo>
                  <a:pt x="0" y="162"/>
                </a:lnTo>
                <a:lnTo>
                  <a:pt x="217" y="648"/>
                </a:lnTo>
                <a:lnTo>
                  <a:pt x="446" y="1280"/>
                </a:lnTo>
                <a:lnTo>
                  <a:pt x="266" y="153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50"/>
          <p:cNvSpPr>
            <a:spLocks noChangeShapeType="1"/>
          </p:cNvSpPr>
          <p:nvPr/>
        </p:nvSpPr>
        <p:spPr bwMode="auto">
          <a:xfrm flipV="1">
            <a:off x="5592762" y="3902075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51"/>
          <p:cNvSpPr>
            <a:spLocks noChangeShapeType="1"/>
          </p:cNvSpPr>
          <p:nvPr/>
        </p:nvSpPr>
        <p:spPr bwMode="auto">
          <a:xfrm flipV="1">
            <a:off x="6156325" y="3902075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52"/>
          <p:cNvSpPr>
            <a:spLocks noChangeShapeType="1"/>
          </p:cNvSpPr>
          <p:nvPr/>
        </p:nvSpPr>
        <p:spPr bwMode="auto">
          <a:xfrm flipV="1">
            <a:off x="5543550" y="4833938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53"/>
          <p:cNvSpPr>
            <a:spLocks noChangeShapeType="1"/>
          </p:cNvSpPr>
          <p:nvPr/>
        </p:nvSpPr>
        <p:spPr bwMode="auto">
          <a:xfrm flipV="1">
            <a:off x="6210300" y="4833938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4"/>
          <p:cNvSpPr>
            <a:spLocks/>
          </p:cNvSpPr>
          <p:nvPr/>
        </p:nvSpPr>
        <p:spPr bwMode="auto">
          <a:xfrm>
            <a:off x="5810250" y="5775325"/>
            <a:ext cx="304800" cy="168275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55"/>
          <p:cNvSpPr>
            <a:spLocks noChangeArrowheads="1"/>
          </p:cNvSpPr>
          <p:nvPr/>
        </p:nvSpPr>
        <p:spPr bwMode="auto">
          <a:xfrm>
            <a:off x="4205287" y="3713163"/>
            <a:ext cx="13779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44" name="Rectangle 56"/>
          <p:cNvSpPr>
            <a:spLocks noChangeArrowheads="1"/>
          </p:cNvSpPr>
          <p:nvPr/>
        </p:nvSpPr>
        <p:spPr bwMode="auto">
          <a:xfrm>
            <a:off x="4462462" y="4648200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348412" y="3194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481762" y="2667000"/>
            <a:ext cx="2374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52" name="Line 23"/>
          <p:cNvSpPr>
            <a:spLocks noChangeShapeType="1"/>
          </p:cNvSpPr>
          <p:nvPr/>
        </p:nvSpPr>
        <p:spPr bwMode="auto">
          <a:xfrm>
            <a:off x="6321425" y="2838450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30"/>
          <p:cNvSpPr>
            <a:spLocks noChangeShapeType="1"/>
          </p:cNvSpPr>
          <p:nvPr/>
        </p:nvSpPr>
        <p:spPr bwMode="auto">
          <a:xfrm>
            <a:off x="6173787" y="3370263"/>
            <a:ext cx="128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32"/>
          <p:cNvSpPr>
            <a:spLocks noChangeShapeType="1"/>
          </p:cNvSpPr>
          <p:nvPr/>
        </p:nvSpPr>
        <p:spPr bwMode="auto">
          <a:xfrm flipV="1">
            <a:off x="6178550" y="3368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45"/>
          <p:cNvSpPr>
            <a:spLocks noChangeShapeType="1"/>
          </p:cNvSpPr>
          <p:nvPr/>
        </p:nvSpPr>
        <p:spPr bwMode="auto">
          <a:xfrm flipV="1">
            <a:off x="6365875" y="3900488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46"/>
          <p:cNvSpPr>
            <a:spLocks noChangeShapeType="1"/>
          </p:cNvSpPr>
          <p:nvPr/>
        </p:nvSpPr>
        <p:spPr bwMode="auto">
          <a:xfrm>
            <a:off x="6430962" y="4835525"/>
            <a:ext cx="2444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47"/>
          <p:cNvSpPr>
            <a:spLocks noChangeShapeType="1"/>
          </p:cNvSpPr>
          <p:nvPr/>
        </p:nvSpPr>
        <p:spPr bwMode="auto">
          <a:xfrm flipV="1">
            <a:off x="6176962" y="5802313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6519862" y="3733800"/>
            <a:ext cx="13176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61" name="Rectangle 58"/>
          <p:cNvSpPr>
            <a:spLocks noChangeArrowheads="1"/>
          </p:cNvSpPr>
          <p:nvPr/>
        </p:nvSpPr>
        <p:spPr bwMode="auto">
          <a:xfrm>
            <a:off x="6672262" y="4648200"/>
            <a:ext cx="14049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(image plane)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6519862" y="5638800"/>
            <a:ext cx="13176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63" name="Rectangle 60"/>
          <p:cNvSpPr>
            <a:spLocks noChangeArrowheads="1"/>
          </p:cNvSpPr>
          <p:nvPr/>
        </p:nvSpPr>
        <p:spPr bwMode="auto">
          <a:xfrm>
            <a:off x="4462462" y="56388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386262" y="5181600"/>
            <a:ext cx="1009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Collector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056062" y="3435350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4310062" y="4208463"/>
            <a:ext cx="10493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lens</a:t>
            </a:r>
          </a:p>
        </p:txBody>
      </p:sp>
      <p:sp>
        <p:nvSpPr>
          <p:cNvPr id="68" name="Line 50"/>
          <p:cNvSpPr>
            <a:spLocks noChangeShapeType="1"/>
          </p:cNvSpPr>
          <p:nvPr/>
        </p:nvSpPr>
        <p:spPr bwMode="auto">
          <a:xfrm>
            <a:off x="5845756" y="3898955"/>
            <a:ext cx="224152" cy="137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 err="1" smtClean="0"/>
              <a:t>Darkfield</a:t>
            </a:r>
            <a:r>
              <a:rPr lang="en-US" dirty="0" smtClean="0"/>
              <a:t> Microscopy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981200"/>
            <a:ext cx="3962400" cy="4114800"/>
          </a:xfrm>
        </p:spPr>
        <p:txBody>
          <a:bodyPr/>
          <a:lstStyle/>
          <a:p>
            <a:r>
              <a:rPr lang="en-US" dirty="0" smtClean="0"/>
              <a:t>Ideal for small particles, unstained microorganisms, etc.</a:t>
            </a:r>
          </a:p>
          <a:p>
            <a:endParaRPr lang="en-US" dirty="0" smtClean="0"/>
          </a:p>
          <a:p>
            <a:r>
              <a:rPr lang="en-US" dirty="0" smtClean="0"/>
              <a:t>Can easily see </a:t>
            </a:r>
            <a:r>
              <a:rPr lang="en-US" dirty="0" err="1" smtClean="0"/>
              <a:t>subdiffraction</a:t>
            </a:r>
            <a:r>
              <a:rPr lang="en-US" dirty="0" smtClean="0"/>
              <a:t> particles (e.g. 40 nm gold)</a:t>
            </a:r>
          </a:p>
          <a:p>
            <a:endParaRPr lang="en-US" dirty="0" smtClean="0"/>
          </a:p>
          <a:p>
            <a:r>
              <a:rPr lang="en-US" dirty="0" smtClean="0"/>
              <a:t>Not so good for large objects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248400" y="1143000"/>
            <a:ext cx="24765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DarkField-1.tif"/>
          <p:cNvPicPr>
            <a:picLocks noChangeAspect="1"/>
          </p:cNvPicPr>
          <p:nvPr/>
        </p:nvPicPr>
        <p:blipFill>
          <a:blip r:embed="rId4" cstate="print"/>
          <a:srcRect l="25862" t="10000" r="25862"/>
          <a:stretch>
            <a:fillRect/>
          </a:stretch>
        </p:blipFill>
        <p:spPr>
          <a:xfrm rot="5400000">
            <a:off x="4895850" y="2952750"/>
            <a:ext cx="3200400" cy="445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Text Box 3"/>
          <p:cNvSpPr txBox="1">
            <a:spLocks noChangeArrowheads="1"/>
          </p:cNvSpPr>
          <p:nvPr/>
        </p:nvSpPr>
        <p:spPr bwMode="auto">
          <a:xfrm>
            <a:off x="3810000" y="2590800"/>
            <a:ext cx="51816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The </a:t>
            </a:r>
            <a:r>
              <a:rPr lang="en-US" dirty="0" smtClean="0"/>
              <a:t>idea</a:t>
            </a:r>
            <a:r>
              <a:rPr lang="en-US" dirty="0"/>
              <a:t>:</a:t>
            </a:r>
          </a:p>
          <a:p>
            <a:pPr>
              <a:spcBef>
                <a:spcPct val="50000"/>
              </a:spcBef>
            </a:pPr>
            <a:r>
              <a:rPr lang="en-US" dirty="0"/>
              <a:t>Use two beams and </a:t>
            </a:r>
            <a:r>
              <a:rPr lang="en-US" dirty="0" err="1"/>
              <a:t>interferometry</a:t>
            </a:r>
            <a:r>
              <a:rPr lang="en-US" dirty="0"/>
              <a:t> to measure the path length difference </a:t>
            </a:r>
            <a:r>
              <a:rPr lang="en-US" dirty="0" smtClean="0"/>
              <a:t>between </a:t>
            </a:r>
            <a:r>
              <a:rPr lang="en-US" dirty="0"/>
              <a:t>adjacent points in the sample</a:t>
            </a:r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1459108" y="319088"/>
            <a:ext cx="63353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Differential Interference </a:t>
            </a:r>
            <a:r>
              <a:rPr lang="en-US" sz="2800" dirty="0" smtClean="0"/>
              <a:t>Contrast (DIC)</a:t>
            </a:r>
            <a:endParaRPr lang="en-US" sz="2800" dirty="0"/>
          </a:p>
        </p:txBody>
      </p:sp>
      <p:sp>
        <p:nvSpPr>
          <p:cNvPr id="203781" name="AutoShape 5"/>
          <p:cNvSpPr>
            <a:spLocks noChangeArrowheads="1"/>
          </p:cNvSpPr>
          <p:nvPr/>
        </p:nvSpPr>
        <p:spPr bwMode="auto">
          <a:xfrm>
            <a:off x="609600" y="3124200"/>
            <a:ext cx="2971800" cy="304800"/>
          </a:xfrm>
          <a:prstGeom prst="parallelogram">
            <a:avLst>
              <a:gd name="adj" fmla="val 2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03782" name="Oval 6"/>
          <p:cNvSpPr>
            <a:spLocks noChangeArrowheads="1"/>
          </p:cNvSpPr>
          <p:nvPr/>
        </p:nvSpPr>
        <p:spPr bwMode="auto">
          <a:xfrm>
            <a:off x="1752600" y="3124200"/>
            <a:ext cx="7620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783" name="Line 7"/>
          <p:cNvSpPr>
            <a:spLocks noChangeShapeType="1"/>
          </p:cNvSpPr>
          <p:nvPr/>
        </p:nvSpPr>
        <p:spPr bwMode="auto">
          <a:xfrm flipV="1">
            <a:off x="2133600" y="35052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84" name="Line 8"/>
          <p:cNvSpPr>
            <a:spLocks noChangeShapeType="1"/>
          </p:cNvSpPr>
          <p:nvPr/>
        </p:nvSpPr>
        <p:spPr bwMode="auto">
          <a:xfrm flipV="1">
            <a:off x="2133600" y="22860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85" name="Line 9"/>
          <p:cNvSpPr>
            <a:spLocks noChangeShapeType="1"/>
          </p:cNvSpPr>
          <p:nvPr/>
        </p:nvSpPr>
        <p:spPr bwMode="auto">
          <a:xfrm flipV="1">
            <a:off x="2667000" y="35052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86" name="Line 10"/>
          <p:cNvSpPr>
            <a:spLocks noChangeShapeType="1"/>
          </p:cNvSpPr>
          <p:nvPr/>
        </p:nvSpPr>
        <p:spPr bwMode="auto">
          <a:xfrm flipV="1">
            <a:off x="2667000" y="22860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87" name="Text Box 11"/>
          <p:cNvSpPr txBox="1">
            <a:spLocks noChangeArrowheads="1"/>
          </p:cNvSpPr>
          <p:nvPr/>
        </p:nvSpPr>
        <p:spPr bwMode="auto">
          <a:xfrm>
            <a:off x="1981200" y="1828800"/>
            <a:ext cx="914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Symbol" pitchFamily="18" charset="2"/>
              </a:rPr>
              <a:t>D</a:t>
            </a:r>
            <a:r>
              <a:rPr lang="en-US" sz="1800"/>
              <a:t>OPL</a:t>
            </a:r>
          </a:p>
        </p:txBody>
      </p:sp>
      <p:sp>
        <p:nvSpPr>
          <p:cNvPr id="203788" name="Text Box 12"/>
          <p:cNvSpPr txBox="1">
            <a:spLocks noChangeArrowheads="1"/>
          </p:cNvSpPr>
          <p:nvPr/>
        </p:nvSpPr>
        <p:spPr bwMode="auto">
          <a:xfrm>
            <a:off x="1924050" y="3005138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n</a:t>
            </a:r>
            <a:r>
              <a:rPr lang="en-US" sz="1800" baseline="-25000"/>
              <a:t>s</a:t>
            </a:r>
          </a:p>
        </p:txBody>
      </p:sp>
      <p:sp>
        <p:nvSpPr>
          <p:cNvPr id="203789" name="Text Box 13"/>
          <p:cNvSpPr txBox="1">
            <a:spLocks noChangeArrowheads="1"/>
          </p:cNvSpPr>
          <p:nvPr/>
        </p:nvSpPr>
        <p:spPr bwMode="auto">
          <a:xfrm>
            <a:off x="1143000" y="3048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n</a:t>
            </a:r>
            <a:r>
              <a:rPr lang="en-US" sz="1800" baseline="-25000"/>
              <a:t>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dicintrofigure2"/>
          <p:cNvPicPr>
            <a:picLocks noChangeAspect="1" noChangeArrowheads="1"/>
          </p:cNvPicPr>
          <p:nvPr/>
        </p:nvPicPr>
        <p:blipFill>
          <a:blip r:embed="rId3" cstate="print"/>
          <a:srcRect b="12486"/>
          <a:stretch>
            <a:fillRect/>
          </a:stretch>
        </p:blipFill>
        <p:spPr bwMode="auto">
          <a:xfrm>
            <a:off x="1181100" y="1752600"/>
            <a:ext cx="6781800" cy="2514600"/>
          </a:xfrm>
          <a:prstGeom prst="rect">
            <a:avLst/>
          </a:prstGeom>
          <a:noFill/>
        </p:spPr>
      </p:pic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2667000" y="304800"/>
            <a:ext cx="39830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/>
              <a:t>What DIC accomplishes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762000" y="4953000"/>
            <a:ext cx="7270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Converts </a:t>
            </a:r>
            <a:r>
              <a:rPr lang="en-US" u="sng"/>
              <a:t>relative</a:t>
            </a:r>
            <a:r>
              <a:rPr lang="en-US"/>
              <a:t> differences in optical path length to</a:t>
            </a:r>
          </a:p>
          <a:p>
            <a:r>
              <a:rPr lang="en-US"/>
              <a:t>differences in amplitude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2573338" y="395288"/>
            <a:ext cx="406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/>
              <a:t>Features of a DIC image</a:t>
            </a:r>
          </a:p>
        </p:txBody>
      </p:sp>
      <p:pic>
        <p:nvPicPr>
          <p:cNvPr id="64517" name="Picture 5" descr="dicintrofigure2"/>
          <p:cNvPicPr>
            <a:picLocks noChangeAspect="1" noChangeArrowheads="1"/>
          </p:cNvPicPr>
          <p:nvPr/>
        </p:nvPicPr>
        <p:blipFill>
          <a:blip r:embed="rId3" cstate="print"/>
          <a:srcRect t="10608" r="67978" b="12486"/>
          <a:stretch>
            <a:fillRect/>
          </a:stretch>
        </p:blipFill>
        <p:spPr bwMode="auto">
          <a:xfrm>
            <a:off x="1181100" y="2057400"/>
            <a:ext cx="2171700" cy="2209800"/>
          </a:xfrm>
          <a:prstGeom prst="rect">
            <a:avLst/>
          </a:prstGeom>
          <a:noFill/>
        </p:spPr>
      </p:pic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3657600" y="2057400"/>
            <a:ext cx="520065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AutoNum type="arabicPeriod"/>
            </a:pPr>
            <a:r>
              <a:rPr lang="en-US" dirty="0"/>
              <a:t>Contrast is directional</a:t>
            </a:r>
          </a:p>
          <a:p>
            <a:pPr marL="457200" indent="-457200">
              <a:buFont typeface="Arial" charset="0"/>
              <a:buAutoNum type="arabicPeriod"/>
            </a:pPr>
            <a:endParaRPr lang="en-US" dirty="0"/>
          </a:p>
          <a:p>
            <a:pPr marL="457200" indent="-457200">
              <a:buFont typeface="Arial" charset="0"/>
              <a:buAutoNum type="arabicPeriod" startAt="2"/>
            </a:pPr>
            <a:r>
              <a:rPr lang="en-US" dirty="0"/>
              <a:t>Contrast highlights edges</a:t>
            </a:r>
          </a:p>
          <a:p>
            <a:pPr marL="457200" indent="-457200">
              <a:buFont typeface="Arial" charset="0"/>
              <a:buAutoNum type="arabicPeriod" startAt="3"/>
            </a:pPr>
            <a:endParaRPr lang="en-US" dirty="0"/>
          </a:p>
          <a:p>
            <a:pPr marL="457200" indent="-457200">
              <a:buFont typeface="Arial" charset="0"/>
              <a:buAutoNum type="arabicPeriod" startAt="3"/>
            </a:pPr>
            <a:r>
              <a:rPr lang="en-US" dirty="0"/>
              <a:t>One end brighter, other is dimmer</a:t>
            </a:r>
          </a:p>
          <a:p>
            <a:pPr marL="457200" indent="-457200">
              <a:buFont typeface="Arial" charset="0"/>
              <a:buNone/>
            </a:pPr>
            <a:r>
              <a:rPr lang="en-US" dirty="0"/>
              <a:t>	giving a pseudo – 3D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9183688" y="47180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11272" name="Group 8"/>
          <p:cNvGrpSpPr>
            <a:grpSpLocks/>
          </p:cNvGrpSpPr>
          <p:nvPr/>
        </p:nvGrpSpPr>
        <p:grpSpPr bwMode="auto">
          <a:xfrm>
            <a:off x="381000" y="2438400"/>
            <a:ext cx="3654425" cy="2803525"/>
            <a:chOff x="608" y="1156"/>
            <a:chExt cx="2302" cy="1766"/>
          </a:xfrm>
        </p:grpSpPr>
        <p:pic>
          <p:nvPicPr>
            <p:cNvPr id="11273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5" y="1297"/>
              <a:ext cx="2235" cy="1589"/>
            </a:xfrm>
            <a:prstGeom prst="rect">
              <a:avLst/>
            </a:prstGeom>
            <a:noFill/>
          </p:spPr>
        </p:pic>
        <p:sp>
          <p:nvSpPr>
            <p:cNvPr id="11274" name="Rectangle 10"/>
            <p:cNvSpPr>
              <a:spLocks noChangeArrowheads="1"/>
            </p:cNvSpPr>
            <p:nvPr/>
          </p:nvSpPr>
          <p:spPr bwMode="auto">
            <a:xfrm>
              <a:off x="608" y="2650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1056" y="1156"/>
              <a:ext cx="1328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0" y="2209800"/>
            <a:ext cx="3886200" cy="4114800"/>
          </a:xfrm>
        </p:spPr>
        <p:txBody>
          <a:bodyPr/>
          <a:lstStyle/>
          <a:p>
            <a:r>
              <a:rPr lang="en-US" dirty="0" smtClean="0"/>
              <a:t>Polarization: orientation of E-field.</a:t>
            </a:r>
          </a:p>
          <a:p>
            <a:endParaRPr lang="en-US" dirty="0" smtClean="0"/>
          </a:p>
          <a:p>
            <a:r>
              <a:rPr lang="en-US" dirty="0" smtClean="0"/>
              <a:t>Most light sources produce </a:t>
            </a:r>
            <a:r>
              <a:rPr lang="en-US" dirty="0" err="1" smtClean="0"/>
              <a:t>unpolarized</a:t>
            </a:r>
            <a:r>
              <a:rPr lang="en-US" dirty="0" smtClean="0"/>
              <a:t> light – no preferred polarization angle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9183688" y="47180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Polarizers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2209800"/>
            <a:ext cx="8001000" cy="4114800"/>
          </a:xfrm>
        </p:spPr>
        <p:txBody>
          <a:bodyPr/>
          <a:lstStyle/>
          <a:p>
            <a:r>
              <a:rPr lang="en-US" dirty="0" err="1" smtClean="0"/>
              <a:t>Polarizers</a:t>
            </a:r>
            <a:r>
              <a:rPr lang="en-US" dirty="0" smtClean="0"/>
              <a:t> specifically transmit one polarization angle of light</a:t>
            </a:r>
          </a:p>
          <a:p>
            <a:endParaRPr lang="en-US" dirty="0" smtClean="0"/>
          </a:p>
          <a:p>
            <a:r>
              <a:rPr lang="en-US" dirty="0" smtClean="0"/>
              <a:t>Crossed </a:t>
            </a:r>
            <a:r>
              <a:rPr lang="en-US" dirty="0" err="1" smtClean="0"/>
              <a:t>polarizers</a:t>
            </a:r>
            <a:r>
              <a:rPr lang="en-US" dirty="0" smtClean="0"/>
              <a:t> transmit no light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rot="16200000" flipH="1">
            <a:off x="2133600" y="5410200"/>
            <a:ext cx="990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2095500" y="5686425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2133599" y="5410200"/>
            <a:ext cx="990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305050" y="5581826"/>
            <a:ext cx="666750" cy="188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3352800" y="4953000"/>
            <a:ext cx="6858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981200" y="5678488"/>
            <a:ext cx="12954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1" idx="0"/>
            <a:endCxn id="21" idx="4"/>
          </p:cNvCxnSpPr>
          <p:nvPr/>
        </p:nvCxnSpPr>
        <p:spPr bwMode="auto">
          <a:xfrm rot="16200000" flipH="1">
            <a:off x="3009900" y="5638800"/>
            <a:ext cx="1371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5029200" y="4953000"/>
            <a:ext cx="6858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5400000">
            <a:off x="3924300" y="5703887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4191000" y="5697538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30" idx="2"/>
            <a:endCxn id="30" idx="6"/>
          </p:cNvCxnSpPr>
          <p:nvPr/>
        </p:nvCxnSpPr>
        <p:spPr bwMode="auto">
          <a:xfrm rot="10800000" flipH="1">
            <a:off x="5029200" y="5638800"/>
            <a:ext cx="685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5867400" y="5638800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943600" y="541972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209801"/>
            <a:ext cx="3865562" cy="533400"/>
          </a:xfrm>
          <a:prstGeom prst="rect">
            <a:avLst/>
          </a:prstGeom>
          <a:noFill/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524000"/>
            <a:ext cx="3865562" cy="533400"/>
          </a:xfrm>
          <a:prstGeom prst="rect">
            <a:avLst/>
          </a:prstGeom>
          <a:noFill/>
        </p:spPr>
      </p:pic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dirty="0" smtClean="0"/>
              <a:t>Interference and polarization</a:t>
            </a:r>
            <a:endParaRPr lang="en-US" dirty="0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012950" y="971550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In phase</a:t>
            </a:r>
          </a:p>
        </p:txBody>
      </p:sp>
      <p:sp>
        <p:nvSpPr>
          <p:cNvPr id="195592" name="Rectangle 8"/>
          <p:cNvSpPr>
            <a:spLocks noChangeArrowheads="1"/>
          </p:cNvSpPr>
          <p:nvPr/>
        </p:nvSpPr>
        <p:spPr bwMode="auto">
          <a:xfrm>
            <a:off x="374650" y="1465263"/>
            <a:ext cx="3810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9559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88" y="1563688"/>
            <a:ext cx="3865562" cy="1503362"/>
          </a:xfrm>
          <a:prstGeom prst="rect">
            <a:avLst/>
          </a:prstGeom>
          <a:noFill/>
        </p:spPr>
      </p:pic>
      <p:sp>
        <p:nvSpPr>
          <p:cNvPr id="195596" name="Rectangle 12"/>
          <p:cNvSpPr>
            <a:spLocks noChangeArrowheads="1"/>
          </p:cNvSpPr>
          <p:nvPr/>
        </p:nvSpPr>
        <p:spPr bwMode="auto">
          <a:xfrm>
            <a:off x="328613" y="2352675"/>
            <a:ext cx="3762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+</a:t>
            </a:r>
          </a:p>
        </p:txBody>
      </p:sp>
      <p:sp>
        <p:nvSpPr>
          <p:cNvPr id="195598" name="Rectangle 14"/>
          <p:cNvSpPr>
            <a:spLocks noChangeArrowheads="1"/>
          </p:cNvSpPr>
          <p:nvPr/>
        </p:nvSpPr>
        <p:spPr bwMode="auto">
          <a:xfrm>
            <a:off x="4595813" y="1963738"/>
            <a:ext cx="3571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Chalkboard" charset="0"/>
              </a:rPr>
              <a:t>=</a:t>
            </a:r>
          </a:p>
        </p:txBody>
      </p:sp>
      <p:sp>
        <p:nvSpPr>
          <p:cNvPr id="195601" name="Rectangle 17"/>
          <p:cNvSpPr>
            <a:spLocks noChangeArrowheads="1"/>
          </p:cNvSpPr>
          <p:nvPr/>
        </p:nvSpPr>
        <p:spPr bwMode="auto">
          <a:xfrm>
            <a:off x="6062459" y="1098550"/>
            <a:ext cx="1980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latin typeface="Chalkboard" charset="0"/>
              </a:rPr>
              <a:t>linearly polarized</a:t>
            </a:r>
            <a:endParaRPr lang="en-US" sz="1800" dirty="0">
              <a:solidFill>
                <a:schemeClr val="tx2"/>
              </a:solidFill>
              <a:latin typeface="Chalkboard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rot="5400000" flipH="1" flipV="1">
            <a:off x="573088" y="15605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27" name="Oval 26"/>
          <p:cNvSpPr/>
          <p:nvPr/>
        </p:nvSpPr>
        <p:spPr bwMode="auto">
          <a:xfrm>
            <a:off x="647700" y="21336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rot="5400000" flipH="1" flipV="1">
            <a:off x="571500" y="21701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5068888" y="17129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5105400" y="1638300"/>
            <a:ext cx="152400" cy="1508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195593" name="Rectangle 9"/>
          <p:cNvSpPr>
            <a:spLocks noChangeArrowheads="1"/>
          </p:cNvSpPr>
          <p:nvPr/>
        </p:nvSpPr>
        <p:spPr bwMode="auto">
          <a:xfrm>
            <a:off x="4114800" y="1524000"/>
            <a:ext cx="5334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73051" y="3962400"/>
            <a:ext cx="8697911" cy="1981200"/>
            <a:chOff x="273051" y="3962400"/>
            <a:chExt cx="8697911" cy="1981200"/>
          </a:xfrm>
        </p:grpSpPr>
        <p:sp>
          <p:nvSpPr>
            <p:cNvPr id="195600" name="Rectangle 16"/>
            <p:cNvSpPr>
              <a:spLocks noChangeArrowheads="1"/>
            </p:cNvSpPr>
            <p:nvPr/>
          </p:nvSpPr>
          <p:spPr bwMode="auto">
            <a:xfrm>
              <a:off x="4595813" y="4922838"/>
              <a:ext cx="357187" cy="541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chemeClr val="tx2"/>
                  </a:solidFill>
                  <a:latin typeface="Chalkboard" charset="0"/>
                </a:rPr>
                <a:t>=</a:t>
              </a:r>
            </a:p>
          </p:txBody>
        </p:sp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5259388"/>
              <a:ext cx="3865562" cy="533400"/>
            </a:xfrm>
            <a:prstGeom prst="rect">
              <a:avLst/>
            </a:prstGeom>
            <a:noFill/>
          </p:spPr>
        </p:pic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0238" y="4573587"/>
              <a:ext cx="3865562" cy="533400"/>
            </a:xfrm>
            <a:prstGeom prst="rect">
              <a:avLst/>
            </a:prstGeom>
            <a:noFill/>
          </p:spPr>
        </p:pic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273051" y="5402262"/>
              <a:ext cx="376237" cy="541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chemeClr val="tx2"/>
                  </a:solidFill>
                  <a:latin typeface="Chalkboard" charset="0"/>
                </a:rPr>
                <a:t>+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 rot="5400000" flipH="1" flipV="1">
              <a:off x="517526" y="4610099"/>
              <a:ext cx="227012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sp>
          <p:nvSpPr>
            <p:cNvPr id="36" name="Oval 35"/>
            <p:cNvSpPr/>
            <p:nvPr/>
          </p:nvSpPr>
          <p:spPr bwMode="auto">
            <a:xfrm>
              <a:off x="592138" y="5183187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38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05400" y="4419600"/>
              <a:ext cx="3865562" cy="1503362"/>
            </a:xfrm>
            <a:prstGeom prst="rect">
              <a:avLst/>
            </a:prstGeom>
            <a:noFill/>
          </p:spPr>
        </p:pic>
        <p:sp>
          <p:nvSpPr>
            <p:cNvPr id="39" name="Rectangle 17"/>
            <p:cNvSpPr>
              <a:spLocks noChangeArrowheads="1"/>
            </p:cNvSpPr>
            <p:nvPr/>
          </p:nvSpPr>
          <p:spPr bwMode="auto">
            <a:xfrm>
              <a:off x="6006232" y="3962400"/>
              <a:ext cx="215956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Chalkboard" charset="0"/>
                </a:rPr>
                <a:t> </a:t>
              </a:r>
              <a:r>
                <a:rPr lang="en-US" sz="1800" dirty="0" smtClean="0">
                  <a:solidFill>
                    <a:schemeClr val="tx2"/>
                  </a:solidFill>
                  <a:latin typeface="Chalkboard" charset="0"/>
                </a:rPr>
                <a:t>circularly polarized</a:t>
              </a:r>
              <a:endParaRPr lang="en-US" sz="1800" dirty="0">
                <a:solidFill>
                  <a:schemeClr val="tx2"/>
                </a:solidFill>
                <a:latin typeface="Chalkboard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rot="5400000" flipH="1" flipV="1">
              <a:off x="5240338" y="4304506"/>
              <a:ext cx="227012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rot="5400000" flipH="1" flipV="1">
              <a:off x="5412185" y="4267200"/>
              <a:ext cx="150812" cy="762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sp>
          <p:nvSpPr>
            <p:cNvPr id="47" name="Oval 46"/>
            <p:cNvSpPr/>
            <p:nvPr/>
          </p:nvSpPr>
          <p:spPr bwMode="auto">
            <a:xfrm>
              <a:off x="5620544" y="426720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rot="16200000" flipV="1">
              <a:off x="5753497" y="4267201"/>
              <a:ext cx="152400" cy="762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rot="5400000" flipH="1" flipV="1">
              <a:off x="5849938" y="4304506"/>
              <a:ext cx="227012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sp>
          <p:nvSpPr>
            <p:cNvPr id="51" name="Rectangle 3"/>
            <p:cNvSpPr>
              <a:spLocks noChangeArrowheads="1"/>
            </p:cNvSpPr>
            <p:nvPr/>
          </p:nvSpPr>
          <p:spPr bwMode="auto">
            <a:xfrm>
              <a:off x="1765639" y="4038600"/>
              <a:ext cx="12105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tx2"/>
                  </a:solidFill>
                  <a:latin typeface="Chalkboard" charset="0"/>
                </a:rPr>
                <a:t>Phase lag</a:t>
              </a:r>
              <a:endParaRPr lang="en-US" sz="1800" dirty="0">
                <a:solidFill>
                  <a:schemeClr val="tx2"/>
                </a:solidFill>
                <a:latin typeface="Chalkboard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6" name="Picture 4" descr="polarizedlightfigure2"/>
          <p:cNvPicPr>
            <a:picLocks noChangeAspect="1" noChangeArrowheads="1"/>
          </p:cNvPicPr>
          <p:nvPr/>
        </p:nvPicPr>
        <p:blipFill>
          <a:blip r:embed="rId3" cstate="print"/>
          <a:srcRect t="-3352" b="-558"/>
          <a:stretch>
            <a:fillRect/>
          </a:stretch>
        </p:blipFill>
        <p:spPr bwMode="auto">
          <a:xfrm>
            <a:off x="533400" y="3886200"/>
            <a:ext cx="3124200" cy="2362200"/>
          </a:xfrm>
          <a:prstGeom prst="rect">
            <a:avLst/>
          </a:prstGeom>
          <a:noFill/>
        </p:spPr>
      </p:pic>
      <p:pic>
        <p:nvPicPr>
          <p:cNvPr id="161803" name="Picture 11"/>
          <p:cNvPicPr>
            <a:picLocks noChangeAspect="1" noChangeArrowheads="1"/>
          </p:cNvPicPr>
          <p:nvPr/>
        </p:nvPicPr>
        <p:blipFill>
          <a:blip r:embed="rId4" cstate="print"/>
          <a:srcRect t="6808" r="-571" b="4681"/>
          <a:stretch>
            <a:fillRect/>
          </a:stretch>
        </p:blipFill>
        <p:spPr bwMode="auto">
          <a:xfrm>
            <a:off x="381000" y="1600200"/>
            <a:ext cx="3352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Birefringence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114800" y="1981200"/>
            <a:ext cx="4648200" cy="4572000"/>
          </a:xfrm>
        </p:spPr>
        <p:txBody>
          <a:bodyPr/>
          <a:lstStyle/>
          <a:p>
            <a:r>
              <a:rPr lang="en-US" dirty="0" err="1" smtClean="0"/>
              <a:t>Birefringent</a:t>
            </a:r>
            <a:r>
              <a:rPr lang="en-US" dirty="0" smtClean="0"/>
              <a:t> materials have different indices of refraction for light polarized parallel or perpendicular to the optical axis.</a:t>
            </a:r>
          </a:p>
          <a:p>
            <a:endParaRPr lang="en-US" dirty="0"/>
          </a:p>
          <a:p>
            <a:r>
              <a:rPr lang="en-US" dirty="0" smtClean="0"/>
              <a:t>For </a:t>
            </a:r>
            <a:r>
              <a:rPr lang="en-US" dirty="0" err="1" smtClean="0"/>
              <a:t>unpolarized</a:t>
            </a:r>
            <a:r>
              <a:rPr lang="en-US" dirty="0" smtClean="0"/>
              <a:t> light two beams with orthogonal polarization are produced illuminated not along optical axis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Wollaston / </a:t>
            </a:r>
            <a:r>
              <a:rPr lang="en-US" dirty="0" err="1" smtClean="0"/>
              <a:t>Nomarski</a:t>
            </a:r>
            <a:r>
              <a:rPr lang="en-US" dirty="0" smtClean="0"/>
              <a:t> Prisms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981200"/>
            <a:ext cx="3886200" cy="4648200"/>
          </a:xfrm>
        </p:spPr>
        <p:txBody>
          <a:bodyPr/>
          <a:lstStyle/>
          <a:p>
            <a:r>
              <a:rPr lang="en-US" dirty="0" smtClean="0"/>
              <a:t>Two pieces of cemented calcite / quartz</a:t>
            </a:r>
          </a:p>
          <a:p>
            <a:r>
              <a:rPr lang="en-US" dirty="0" smtClean="0"/>
              <a:t>Produce orthogonally polarized beams propagating at different angles</a:t>
            </a:r>
          </a:p>
          <a:p>
            <a:endParaRPr lang="en-US" dirty="0"/>
          </a:p>
          <a:p>
            <a:r>
              <a:rPr lang="en-US" dirty="0" smtClean="0"/>
              <a:t>Placed at a back focal plane, this produces the two beams that will probe the OPL difference of our sample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3810000"/>
            <a:ext cx="19050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990600" y="3810000"/>
            <a:ext cx="190500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066800" y="4495800"/>
            <a:ext cx="228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673320" y="3581400"/>
            <a:ext cx="298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 pitchFamily="34" charset="0"/>
              </a:rPr>
              <a:t>.</a:t>
            </a:r>
            <a:endParaRPr lang="en-US" dirty="0">
              <a:latin typeface="Trebuchet MS" pitchFamily="34" charset="0"/>
            </a:endParaRPr>
          </a:p>
        </p:txBody>
      </p:sp>
      <p:cxnSp>
        <p:nvCxnSpPr>
          <p:cNvPr id="11" name="Straight Arrow Connector 10"/>
          <p:cNvCxnSpPr>
            <a:endCxn id="4" idx="2"/>
          </p:cNvCxnSpPr>
          <p:nvPr/>
        </p:nvCxnSpPr>
        <p:spPr bwMode="auto">
          <a:xfrm rot="16200000" flipV="1">
            <a:off x="1524398" y="4990702"/>
            <a:ext cx="838200" cy="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828800" y="5105400"/>
            <a:ext cx="228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1828800" y="4876800"/>
            <a:ext cx="228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16" name="Oval 15"/>
          <p:cNvSpPr/>
          <p:nvPr/>
        </p:nvSpPr>
        <p:spPr bwMode="auto">
          <a:xfrm>
            <a:off x="1918596" y="4854984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918596" y="5083474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rot="5400000" flipH="1" flipV="1">
            <a:off x="1755122" y="4381501"/>
            <a:ext cx="381795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8800" y="4495800"/>
            <a:ext cx="2286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1921995" y="441960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rot="5400000" flipH="1" flipV="1">
            <a:off x="1810698" y="3945092"/>
            <a:ext cx="381795" cy="1116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rot="16200000" flipV="1">
            <a:off x="1701497" y="3944104"/>
            <a:ext cx="381795" cy="113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1925394" y="3962400"/>
            <a:ext cx="152400" cy="518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1862790" y="396240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1904602" y="3429398"/>
            <a:ext cx="534196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rot="16200000" flipV="1">
            <a:off x="1447402" y="3429398"/>
            <a:ext cx="534196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" name="Freeform 40"/>
          <p:cNvSpPr>
            <a:spLocks/>
          </p:cNvSpPr>
          <p:nvPr/>
        </p:nvSpPr>
        <p:spPr bwMode="auto">
          <a:xfrm rot="16200000" flipV="1">
            <a:off x="1793875" y="2292350"/>
            <a:ext cx="298450" cy="19050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 bwMode="auto">
          <a:xfrm rot="16200000" flipV="1">
            <a:off x="1144684" y="2817717"/>
            <a:ext cx="921741" cy="1070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rot="5400000" flipH="1" flipV="1">
            <a:off x="1819776" y="2816923"/>
            <a:ext cx="920947" cy="115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2971800" y="4191000"/>
            <a:ext cx="685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2971800" y="3124200"/>
            <a:ext cx="685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 flipH="1" flipV="1">
            <a:off x="3391694" y="3313906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rot="5400000">
            <a:off x="3391694" y="3999706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3368854" y="34290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</a:t>
            </a:r>
            <a:r>
              <a:rPr lang="en-US" i="1" dirty="0" smtClean="0"/>
              <a:t>f</a:t>
            </a:r>
            <a:endParaRPr lang="en-US" i="1" dirty="0"/>
          </a:p>
        </p:txBody>
      </p:sp>
      <p:sp>
        <p:nvSpPr>
          <p:cNvPr id="52" name="Rectangle 51"/>
          <p:cNvSpPr/>
          <p:nvPr/>
        </p:nvSpPr>
        <p:spPr bwMode="auto">
          <a:xfrm>
            <a:off x="4343400" y="4724400"/>
            <a:ext cx="4572000" cy="1981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1" grpId="0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/>
              <a:t>Review: The Trans-illumination Microscope</a:t>
            </a: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4948238" y="24606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4857750" y="3956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187401" name="Rectangle 9"/>
          <p:cNvSpPr>
            <a:spLocks noChangeArrowheads="1"/>
          </p:cNvSpPr>
          <p:nvPr/>
        </p:nvSpPr>
        <p:spPr bwMode="auto">
          <a:xfrm>
            <a:off x="4991100" y="3429000"/>
            <a:ext cx="2374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187402" name="Rectangle 10"/>
          <p:cNvSpPr>
            <a:spLocks noChangeArrowheads="1"/>
          </p:cNvSpPr>
          <p:nvPr/>
        </p:nvSpPr>
        <p:spPr bwMode="auto">
          <a:xfrm>
            <a:off x="5051425" y="1555750"/>
            <a:ext cx="24161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Secondary pupil plane</a:t>
            </a:r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187404" name="Line 12"/>
          <p:cNvSpPr>
            <a:spLocks noChangeShapeType="1"/>
          </p:cNvSpPr>
          <p:nvPr/>
        </p:nvSpPr>
        <p:spPr bwMode="auto">
          <a:xfrm>
            <a:off x="4962525" y="920750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5" name="Rectangle 13"/>
          <p:cNvSpPr>
            <a:spLocks noChangeArrowheads="1"/>
          </p:cNvSpPr>
          <p:nvPr/>
        </p:nvSpPr>
        <p:spPr bwMode="auto">
          <a:xfrm>
            <a:off x="5340350" y="760413"/>
            <a:ext cx="1822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Final image plane</a:t>
            </a:r>
          </a:p>
        </p:txBody>
      </p:sp>
      <p:grpSp>
        <p:nvGrpSpPr>
          <p:cNvPr id="187406" name="Group 14"/>
          <p:cNvGrpSpPr>
            <a:grpSpLocks/>
          </p:cNvGrpSpPr>
          <p:nvPr/>
        </p:nvGrpSpPr>
        <p:grpSpPr bwMode="auto">
          <a:xfrm>
            <a:off x="3990975" y="844550"/>
            <a:ext cx="1009650" cy="3287713"/>
            <a:chOff x="2514" y="532"/>
            <a:chExt cx="636" cy="2071"/>
          </a:xfrm>
        </p:grpSpPr>
        <p:sp>
          <p:nvSpPr>
            <p:cNvPr id="187407" name="Freeform 15"/>
            <p:cNvSpPr>
              <a:spLocks/>
            </p:cNvSpPr>
            <p:nvPr/>
          </p:nvSpPr>
          <p:spPr bwMode="auto">
            <a:xfrm rot="-16200000">
              <a:off x="2774" y="984"/>
              <a:ext cx="92" cy="602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08" name="Freeform 16"/>
            <p:cNvSpPr>
              <a:spLocks/>
            </p:cNvSpPr>
            <p:nvPr/>
          </p:nvSpPr>
          <p:spPr bwMode="auto">
            <a:xfrm rot="16200000" flipV="1">
              <a:off x="2776" y="1697"/>
              <a:ext cx="73" cy="554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09" name="Freeform 17"/>
            <p:cNvSpPr>
              <a:spLocks/>
            </p:cNvSpPr>
            <p:nvPr/>
          </p:nvSpPr>
          <p:spPr bwMode="auto">
            <a:xfrm rot="-16200000">
              <a:off x="2765" y="2241"/>
              <a:ext cx="92" cy="36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0" name="Line 18"/>
            <p:cNvSpPr>
              <a:spLocks noChangeShapeType="1"/>
            </p:cNvSpPr>
            <p:nvPr/>
          </p:nvSpPr>
          <p:spPr bwMode="auto">
            <a:xfrm>
              <a:off x="2712" y="2602"/>
              <a:ext cx="204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1" name="Freeform 19"/>
            <p:cNvSpPr>
              <a:spLocks/>
            </p:cNvSpPr>
            <p:nvPr/>
          </p:nvSpPr>
          <p:spPr bwMode="auto">
            <a:xfrm>
              <a:off x="2710" y="579"/>
              <a:ext cx="234" cy="2010"/>
            </a:xfrm>
            <a:custGeom>
              <a:avLst/>
              <a:gdLst/>
              <a:ahLst/>
              <a:cxnLst>
                <a:cxn ang="0">
                  <a:pos x="141" y="2879"/>
                </a:cxn>
                <a:cxn ang="0">
                  <a:pos x="0" y="2663"/>
                </a:cxn>
                <a:cxn ang="0">
                  <a:pos x="0" y="1991"/>
                </a:cxn>
                <a:cxn ang="0">
                  <a:pos x="336" y="1031"/>
                </a:cxn>
                <a:cxn ang="0">
                  <a:pos x="149" y="0"/>
                </a:cxn>
              </a:cxnLst>
              <a:rect l="0" t="0" r="r" b="b"/>
              <a:pathLst>
                <a:path w="336" h="2879">
                  <a:moveTo>
                    <a:pt x="141" y="2879"/>
                  </a:moveTo>
                  <a:lnTo>
                    <a:pt x="0" y="2663"/>
                  </a:lnTo>
                  <a:lnTo>
                    <a:pt x="0" y="1991"/>
                  </a:lnTo>
                  <a:lnTo>
                    <a:pt x="336" y="1031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2" name="Freeform 20"/>
            <p:cNvSpPr>
              <a:spLocks/>
            </p:cNvSpPr>
            <p:nvPr/>
          </p:nvSpPr>
          <p:spPr bwMode="auto">
            <a:xfrm>
              <a:off x="2676" y="575"/>
              <a:ext cx="235" cy="2025"/>
            </a:xfrm>
            <a:custGeom>
              <a:avLst/>
              <a:gdLst/>
              <a:ahLst/>
              <a:cxnLst>
                <a:cxn ang="0">
                  <a:pos x="189" y="2901"/>
                </a:cxn>
                <a:cxn ang="0">
                  <a:pos x="336" y="2669"/>
                </a:cxn>
                <a:cxn ang="0">
                  <a:pos x="336" y="1997"/>
                </a:cxn>
                <a:cxn ang="0">
                  <a:pos x="0" y="1037"/>
                </a:cxn>
                <a:cxn ang="0">
                  <a:pos x="197" y="0"/>
                </a:cxn>
              </a:cxnLst>
              <a:rect l="0" t="0" r="r" b="b"/>
              <a:pathLst>
                <a:path w="336" h="2901">
                  <a:moveTo>
                    <a:pt x="189" y="2901"/>
                  </a:moveTo>
                  <a:lnTo>
                    <a:pt x="336" y="2669"/>
                  </a:lnTo>
                  <a:lnTo>
                    <a:pt x="336" y="1997"/>
                  </a:lnTo>
                  <a:lnTo>
                    <a:pt x="0" y="1037"/>
                  </a:lnTo>
                  <a:lnTo>
                    <a:pt x="19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3" name="Freeform 21"/>
            <p:cNvSpPr>
              <a:spLocks/>
            </p:cNvSpPr>
            <p:nvPr/>
          </p:nvSpPr>
          <p:spPr bwMode="auto">
            <a:xfrm>
              <a:off x="2562" y="575"/>
              <a:ext cx="502" cy="2018"/>
            </a:xfrm>
            <a:custGeom>
              <a:avLst/>
              <a:gdLst/>
              <a:ahLst/>
              <a:cxnLst>
                <a:cxn ang="0">
                  <a:pos x="464" y="2891"/>
                </a:cxn>
                <a:cxn ang="0">
                  <a:pos x="323" y="2675"/>
                </a:cxn>
                <a:cxn ang="0">
                  <a:pos x="0" y="1969"/>
                </a:cxn>
                <a:cxn ang="0">
                  <a:pos x="384" y="1041"/>
                </a:cxn>
                <a:cxn ang="0">
                  <a:pos x="719" y="0"/>
                </a:cxn>
              </a:cxnLst>
              <a:rect l="0" t="0" r="r" b="b"/>
              <a:pathLst>
                <a:path w="719" h="2891">
                  <a:moveTo>
                    <a:pt x="464" y="2891"/>
                  </a:moveTo>
                  <a:lnTo>
                    <a:pt x="323" y="2675"/>
                  </a:lnTo>
                  <a:lnTo>
                    <a:pt x="0" y="1969"/>
                  </a:lnTo>
                  <a:lnTo>
                    <a:pt x="384" y="1041"/>
                  </a:lnTo>
                  <a:lnTo>
                    <a:pt x="71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4" name="Freeform 22"/>
            <p:cNvSpPr>
              <a:spLocks/>
            </p:cNvSpPr>
            <p:nvPr/>
          </p:nvSpPr>
          <p:spPr bwMode="auto">
            <a:xfrm>
              <a:off x="2542" y="575"/>
              <a:ext cx="522" cy="2025"/>
            </a:xfrm>
            <a:custGeom>
              <a:avLst/>
              <a:gdLst/>
              <a:ahLst/>
              <a:cxnLst>
                <a:cxn ang="0">
                  <a:pos x="492" y="2901"/>
                </a:cxn>
                <a:cxn ang="0">
                  <a:pos x="639" y="2669"/>
                </a:cxn>
                <a:cxn ang="0">
                  <a:pos x="328" y="1973"/>
                </a:cxn>
                <a:cxn ang="0">
                  <a:pos x="0" y="1069"/>
                </a:cxn>
                <a:cxn ang="0">
                  <a:pos x="747" y="0"/>
                </a:cxn>
              </a:cxnLst>
              <a:rect l="0" t="0" r="r" b="b"/>
              <a:pathLst>
                <a:path w="747" h="2901">
                  <a:moveTo>
                    <a:pt x="492" y="2901"/>
                  </a:moveTo>
                  <a:lnTo>
                    <a:pt x="639" y="2669"/>
                  </a:lnTo>
                  <a:lnTo>
                    <a:pt x="328" y="1973"/>
                  </a:lnTo>
                  <a:lnTo>
                    <a:pt x="0" y="1069"/>
                  </a:lnTo>
                  <a:lnTo>
                    <a:pt x="74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5" name="Line 23"/>
            <p:cNvSpPr>
              <a:spLocks noChangeShapeType="1"/>
            </p:cNvSpPr>
            <p:nvPr/>
          </p:nvSpPr>
          <p:spPr bwMode="auto">
            <a:xfrm>
              <a:off x="3043" y="2268"/>
              <a:ext cx="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6" name="Line 24"/>
            <p:cNvSpPr>
              <a:spLocks noChangeShapeType="1"/>
            </p:cNvSpPr>
            <p:nvPr/>
          </p:nvSpPr>
          <p:spPr bwMode="auto">
            <a:xfrm flipV="1">
              <a:off x="2979" y="1678"/>
              <a:ext cx="1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7" name="Line 25"/>
            <p:cNvSpPr>
              <a:spLocks noChangeShapeType="1"/>
            </p:cNvSpPr>
            <p:nvPr/>
          </p:nvSpPr>
          <p:spPr bwMode="auto">
            <a:xfrm>
              <a:off x="2949" y="1070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8" name="Freeform 26"/>
            <p:cNvSpPr>
              <a:spLocks/>
            </p:cNvSpPr>
            <p:nvPr/>
          </p:nvSpPr>
          <p:spPr bwMode="auto">
            <a:xfrm>
              <a:off x="2557" y="575"/>
              <a:ext cx="502" cy="2016"/>
            </a:xfrm>
            <a:custGeom>
              <a:avLst/>
              <a:gdLst/>
              <a:ahLst/>
              <a:cxnLst>
                <a:cxn ang="0">
                  <a:pos x="255" y="2887"/>
                </a:cxn>
                <a:cxn ang="0">
                  <a:pos x="396" y="2671"/>
                </a:cxn>
                <a:cxn ang="0">
                  <a:pos x="719" y="1965"/>
                </a:cxn>
                <a:cxn ang="0">
                  <a:pos x="335" y="1037"/>
                </a:cxn>
                <a:cxn ang="0">
                  <a:pos x="0" y="0"/>
                </a:cxn>
              </a:cxnLst>
              <a:rect l="0" t="0" r="r" b="b"/>
              <a:pathLst>
                <a:path w="719" h="2887">
                  <a:moveTo>
                    <a:pt x="255" y="2887"/>
                  </a:moveTo>
                  <a:lnTo>
                    <a:pt x="396" y="2671"/>
                  </a:lnTo>
                  <a:lnTo>
                    <a:pt x="719" y="1965"/>
                  </a:lnTo>
                  <a:lnTo>
                    <a:pt x="335" y="103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19" name="Freeform 27"/>
            <p:cNvSpPr>
              <a:spLocks/>
            </p:cNvSpPr>
            <p:nvPr/>
          </p:nvSpPr>
          <p:spPr bwMode="auto">
            <a:xfrm>
              <a:off x="2553" y="573"/>
              <a:ext cx="525" cy="2025"/>
            </a:xfrm>
            <a:custGeom>
              <a:avLst/>
              <a:gdLst/>
              <a:ahLst/>
              <a:cxnLst>
                <a:cxn ang="0">
                  <a:pos x="260" y="2899"/>
                </a:cxn>
                <a:cxn ang="0">
                  <a:pos x="113" y="2667"/>
                </a:cxn>
                <a:cxn ang="0">
                  <a:pos x="424" y="1971"/>
                </a:cxn>
                <a:cxn ang="0">
                  <a:pos x="752" y="1067"/>
                </a:cxn>
                <a:cxn ang="0">
                  <a:pos x="0" y="0"/>
                </a:cxn>
              </a:cxnLst>
              <a:rect l="0" t="0" r="r" b="b"/>
              <a:pathLst>
                <a:path w="752" h="2899">
                  <a:moveTo>
                    <a:pt x="260" y="2899"/>
                  </a:moveTo>
                  <a:lnTo>
                    <a:pt x="113" y="2667"/>
                  </a:lnTo>
                  <a:lnTo>
                    <a:pt x="424" y="1971"/>
                  </a:lnTo>
                  <a:lnTo>
                    <a:pt x="752" y="106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0" name="Line 28"/>
            <p:cNvSpPr>
              <a:spLocks noChangeShapeType="1"/>
            </p:cNvSpPr>
            <p:nvPr/>
          </p:nvSpPr>
          <p:spPr bwMode="auto">
            <a:xfrm>
              <a:off x="2581" y="2267"/>
              <a:ext cx="10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1" name="Line 29"/>
            <p:cNvSpPr>
              <a:spLocks noChangeShapeType="1"/>
            </p:cNvSpPr>
            <p:nvPr/>
          </p:nvSpPr>
          <p:spPr bwMode="auto">
            <a:xfrm>
              <a:off x="2936" y="2267"/>
              <a:ext cx="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2" name="Line 30"/>
            <p:cNvSpPr>
              <a:spLocks noChangeShapeType="1"/>
            </p:cNvSpPr>
            <p:nvPr/>
          </p:nvSpPr>
          <p:spPr bwMode="auto">
            <a:xfrm>
              <a:off x="2950" y="260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23" name="Rectangle 31"/>
            <p:cNvSpPr>
              <a:spLocks noChangeArrowheads="1"/>
            </p:cNvSpPr>
            <p:nvPr/>
          </p:nvSpPr>
          <p:spPr bwMode="auto">
            <a:xfrm>
              <a:off x="2514" y="532"/>
              <a:ext cx="575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7424" name="Line 32"/>
          <p:cNvSpPr>
            <a:spLocks noChangeShapeType="1"/>
          </p:cNvSpPr>
          <p:nvPr/>
        </p:nvSpPr>
        <p:spPr bwMode="auto">
          <a:xfrm flipV="1">
            <a:off x="4687888" y="4130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6" name="Freeform 34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7" name="Rectangle 35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grpSp>
        <p:nvGrpSpPr>
          <p:cNvPr id="187428" name="Group 36"/>
          <p:cNvGrpSpPr>
            <a:grpSpLocks/>
          </p:cNvGrpSpPr>
          <p:nvPr/>
        </p:nvGrpSpPr>
        <p:grpSpPr bwMode="auto">
          <a:xfrm>
            <a:off x="152400" y="4114800"/>
            <a:ext cx="9032875" cy="2667000"/>
            <a:chOff x="96" y="2592"/>
            <a:chExt cx="5690" cy="1680"/>
          </a:xfrm>
        </p:grpSpPr>
        <p:grpSp>
          <p:nvGrpSpPr>
            <p:cNvPr id="187429" name="Group 37"/>
            <p:cNvGrpSpPr>
              <a:grpSpLocks/>
            </p:cNvGrpSpPr>
            <p:nvPr/>
          </p:nvGrpSpPr>
          <p:grpSpPr bwMode="auto">
            <a:xfrm>
              <a:off x="96" y="2592"/>
              <a:ext cx="4053" cy="1680"/>
              <a:chOff x="96" y="2592"/>
              <a:chExt cx="4053" cy="1680"/>
            </a:xfrm>
          </p:grpSpPr>
          <p:sp>
            <p:nvSpPr>
              <p:cNvPr id="187430" name="Freeform 38"/>
              <p:cNvSpPr>
                <a:spLocks/>
              </p:cNvSpPr>
              <p:nvPr/>
            </p:nvSpPr>
            <p:spPr bwMode="auto">
              <a:xfrm rot="-16200000">
                <a:off x="2777" y="3554"/>
                <a:ext cx="92" cy="602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1" name="Freeform 39"/>
              <p:cNvSpPr>
                <a:spLocks/>
              </p:cNvSpPr>
              <p:nvPr/>
            </p:nvSpPr>
            <p:spPr bwMode="auto">
              <a:xfrm rot="-16200000">
                <a:off x="2779" y="2955"/>
                <a:ext cx="73" cy="554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2" name="Freeform 40"/>
              <p:cNvSpPr>
                <a:spLocks/>
              </p:cNvSpPr>
              <p:nvPr/>
            </p:nvSpPr>
            <p:spPr bwMode="auto">
              <a:xfrm rot="16200000" flipV="1">
                <a:off x="2768" y="2604"/>
                <a:ext cx="92" cy="360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3" name="Freeform 41"/>
              <p:cNvSpPr>
                <a:spLocks/>
              </p:cNvSpPr>
              <p:nvPr/>
            </p:nvSpPr>
            <p:spPr bwMode="auto">
              <a:xfrm>
                <a:off x="2713" y="2616"/>
                <a:ext cx="234" cy="152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4" name="Freeform 42"/>
              <p:cNvSpPr>
                <a:spLocks/>
              </p:cNvSpPr>
              <p:nvPr/>
            </p:nvSpPr>
            <p:spPr bwMode="auto">
              <a:xfrm>
                <a:off x="2679" y="2606"/>
                <a:ext cx="235" cy="1527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235" y="162"/>
                  </a:cxn>
                  <a:cxn ang="0">
                    <a:pos x="235" y="631"/>
                  </a:cxn>
                  <a:cxn ang="0">
                    <a:pos x="0" y="1301"/>
                  </a:cxn>
                  <a:cxn ang="0">
                    <a:pos x="36" y="1527"/>
                  </a:cxn>
                </a:cxnLst>
                <a:rect l="0" t="0" r="r" b="b"/>
                <a:pathLst>
                  <a:path w="235" h="1527">
                    <a:moveTo>
                      <a:pt x="132" y="0"/>
                    </a:moveTo>
                    <a:lnTo>
                      <a:pt x="235" y="162"/>
                    </a:lnTo>
                    <a:lnTo>
                      <a:pt x="235" y="631"/>
                    </a:lnTo>
                    <a:lnTo>
                      <a:pt x="0" y="1301"/>
                    </a:lnTo>
                    <a:lnTo>
                      <a:pt x="36" y="15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5" name="Freeform 43"/>
              <p:cNvSpPr>
                <a:spLocks/>
              </p:cNvSpPr>
              <p:nvPr/>
            </p:nvSpPr>
            <p:spPr bwMode="auto">
              <a:xfrm>
                <a:off x="2565" y="2612"/>
                <a:ext cx="342" cy="1521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6" name="Freeform 44"/>
              <p:cNvSpPr>
                <a:spLocks/>
              </p:cNvSpPr>
              <p:nvPr/>
            </p:nvSpPr>
            <p:spPr bwMode="auto">
              <a:xfrm>
                <a:off x="2545" y="2606"/>
                <a:ext cx="447" cy="1522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47" y="162"/>
                  </a:cxn>
                  <a:cxn ang="0">
                    <a:pos x="229" y="648"/>
                  </a:cxn>
                  <a:cxn ang="0">
                    <a:pos x="0" y="1279"/>
                  </a:cxn>
                  <a:cxn ang="0">
                    <a:pos x="170" y="1522"/>
                  </a:cxn>
                </a:cxnLst>
                <a:rect l="0" t="0" r="r" b="b"/>
                <a:pathLst>
                  <a:path w="447" h="1522">
                    <a:moveTo>
                      <a:pt x="344" y="0"/>
                    </a:moveTo>
                    <a:lnTo>
                      <a:pt x="447" y="162"/>
                    </a:lnTo>
                    <a:lnTo>
                      <a:pt x="229" y="648"/>
                    </a:lnTo>
                    <a:lnTo>
                      <a:pt x="0" y="1279"/>
                    </a:lnTo>
                    <a:lnTo>
                      <a:pt x="170" y="152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7" name="Line 45"/>
              <p:cNvSpPr>
                <a:spLocks noChangeShapeType="1"/>
              </p:cNvSpPr>
              <p:nvPr/>
            </p:nvSpPr>
            <p:spPr bwMode="auto">
              <a:xfrm flipV="1">
                <a:off x="3071" y="2937"/>
                <a:ext cx="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8" name="Line 46"/>
              <p:cNvSpPr>
                <a:spLocks noChangeShapeType="1"/>
              </p:cNvSpPr>
              <p:nvPr/>
            </p:nvSpPr>
            <p:spPr bwMode="auto">
              <a:xfrm>
                <a:off x="3112" y="3526"/>
                <a:ext cx="15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39" name="Line 47"/>
              <p:cNvSpPr>
                <a:spLocks noChangeShapeType="1"/>
              </p:cNvSpPr>
              <p:nvPr/>
            </p:nvSpPr>
            <p:spPr bwMode="auto">
              <a:xfrm flipV="1">
                <a:off x="2952" y="4135"/>
                <a:ext cx="2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0" name="Freeform 48"/>
              <p:cNvSpPr>
                <a:spLocks/>
              </p:cNvSpPr>
              <p:nvPr/>
            </p:nvSpPr>
            <p:spPr bwMode="auto">
              <a:xfrm>
                <a:off x="2715" y="2614"/>
                <a:ext cx="347" cy="1519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1" y="151"/>
                  </a:cxn>
                  <a:cxn ang="0">
                    <a:pos x="347" y="644"/>
                  </a:cxn>
                  <a:cxn ang="0">
                    <a:pos x="79" y="1292"/>
                  </a:cxn>
                  <a:cxn ang="0">
                    <a:pos x="0" y="1519"/>
                  </a:cxn>
                </a:cxnLst>
                <a:rect l="0" t="0" r="r" b="b"/>
                <a:pathLst>
                  <a:path w="347" h="1519">
                    <a:moveTo>
                      <a:pt x="23" y="0"/>
                    </a:moveTo>
                    <a:lnTo>
                      <a:pt x="121" y="151"/>
                    </a:lnTo>
                    <a:lnTo>
                      <a:pt x="347" y="644"/>
                    </a:lnTo>
                    <a:lnTo>
                      <a:pt x="79" y="1292"/>
                    </a:lnTo>
                    <a:lnTo>
                      <a:pt x="0" y="151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1" name="Freeform 49"/>
              <p:cNvSpPr>
                <a:spLocks/>
              </p:cNvSpPr>
              <p:nvPr/>
            </p:nvSpPr>
            <p:spPr bwMode="auto">
              <a:xfrm>
                <a:off x="2635" y="2608"/>
                <a:ext cx="446" cy="153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2" name="Line 50"/>
              <p:cNvSpPr>
                <a:spLocks noChangeShapeType="1"/>
              </p:cNvSpPr>
              <p:nvPr/>
            </p:nvSpPr>
            <p:spPr bwMode="auto">
              <a:xfrm flipV="1">
                <a:off x="2584" y="2938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3" name="Line 51"/>
              <p:cNvSpPr>
                <a:spLocks noChangeShapeType="1"/>
              </p:cNvSpPr>
              <p:nvPr/>
            </p:nvSpPr>
            <p:spPr bwMode="auto">
              <a:xfrm flipV="1">
                <a:off x="2939" y="2938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4" name="Line 52"/>
              <p:cNvSpPr>
                <a:spLocks noChangeShapeType="1"/>
              </p:cNvSpPr>
              <p:nvPr/>
            </p:nvSpPr>
            <p:spPr bwMode="auto">
              <a:xfrm flipV="1">
                <a:off x="2553" y="3525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5" name="Line 53"/>
              <p:cNvSpPr>
                <a:spLocks noChangeShapeType="1"/>
              </p:cNvSpPr>
              <p:nvPr/>
            </p:nvSpPr>
            <p:spPr bwMode="auto">
              <a:xfrm flipV="1">
                <a:off x="2973" y="3525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6" name="Freeform 54"/>
              <p:cNvSpPr>
                <a:spLocks/>
              </p:cNvSpPr>
              <p:nvPr/>
            </p:nvSpPr>
            <p:spPr bwMode="auto">
              <a:xfrm>
                <a:off x="2721" y="4118"/>
                <a:ext cx="192" cy="106"/>
              </a:xfrm>
              <a:custGeom>
                <a:avLst/>
                <a:gdLst/>
                <a:ahLst/>
                <a:cxnLst>
                  <a:cxn ang="0">
                    <a:pos x="48" y="336"/>
                  </a:cxn>
                  <a:cxn ang="0">
                    <a:pos x="0" y="96"/>
                  </a:cxn>
                  <a:cxn ang="0">
                    <a:pos x="48" y="0"/>
                  </a:cxn>
                  <a:cxn ang="0">
                    <a:pos x="96" y="96"/>
                  </a:cxn>
                  <a:cxn ang="0">
                    <a:pos x="144" y="0"/>
                  </a:cxn>
                  <a:cxn ang="0">
                    <a:pos x="192" y="96"/>
                  </a:cxn>
                  <a:cxn ang="0">
                    <a:pos x="240" y="0"/>
                  </a:cxn>
                  <a:cxn ang="0">
                    <a:pos x="288" y="96"/>
                  </a:cxn>
                  <a:cxn ang="0">
                    <a:pos x="336" y="0"/>
                  </a:cxn>
                  <a:cxn ang="0">
                    <a:pos x="384" y="96"/>
                  </a:cxn>
                  <a:cxn ang="0">
                    <a:pos x="336" y="336"/>
                  </a:cxn>
                </a:cxnLst>
                <a:rect l="0" t="0" r="r" b="b"/>
                <a:pathLst>
                  <a:path w="384" h="336">
                    <a:moveTo>
                      <a:pt x="48" y="336"/>
                    </a:moveTo>
                    <a:lnTo>
                      <a:pt x="0" y="96"/>
                    </a:lnTo>
                    <a:lnTo>
                      <a:pt x="48" y="0"/>
                    </a:lnTo>
                    <a:lnTo>
                      <a:pt x="96" y="96"/>
                    </a:lnTo>
                    <a:lnTo>
                      <a:pt x="144" y="0"/>
                    </a:lnTo>
                    <a:lnTo>
                      <a:pt x="192" y="96"/>
                    </a:lnTo>
                    <a:lnTo>
                      <a:pt x="240" y="0"/>
                    </a:lnTo>
                    <a:lnTo>
                      <a:pt x="288" y="96"/>
                    </a:lnTo>
                    <a:lnTo>
                      <a:pt x="336" y="0"/>
                    </a:lnTo>
                    <a:lnTo>
                      <a:pt x="384" y="96"/>
                    </a:lnTo>
                    <a:lnTo>
                      <a:pt x="336" y="336"/>
                    </a:lnTo>
                  </a:path>
                </a:pathLst>
              </a:custGeom>
              <a:noFill/>
              <a:ln w="38100" cmpd="sng">
                <a:solidFill>
                  <a:srgbClr val="FF932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47" name="Rectangle 55"/>
              <p:cNvSpPr>
                <a:spLocks noChangeArrowheads="1"/>
              </p:cNvSpPr>
              <p:nvPr/>
            </p:nvSpPr>
            <p:spPr bwMode="auto">
              <a:xfrm>
                <a:off x="1710" y="2819"/>
                <a:ext cx="8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Aperture iris</a:t>
                </a:r>
              </a:p>
            </p:txBody>
          </p:sp>
          <p:sp>
            <p:nvSpPr>
              <p:cNvPr id="187448" name="Rectangle 56"/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61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iris</a:t>
                </a:r>
              </a:p>
            </p:txBody>
          </p:sp>
          <p:sp>
            <p:nvSpPr>
              <p:cNvPr id="187449" name="Rectangle 57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187450" name="Rectangle 58"/>
              <p:cNvSpPr>
                <a:spLocks noChangeArrowheads="1"/>
              </p:cNvSpPr>
              <p:nvPr/>
            </p:nvSpPr>
            <p:spPr bwMode="auto">
              <a:xfrm>
                <a:off x="3264" y="3408"/>
                <a:ext cx="885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  <a:latin typeface="Chalkboard" charset="0"/>
                  </a:rPr>
                  <a:t>(image plane)</a:t>
                </a:r>
              </a:p>
            </p:txBody>
          </p:sp>
          <p:sp>
            <p:nvSpPr>
              <p:cNvPr id="187451" name="Rectangle 59"/>
              <p:cNvSpPr>
                <a:spLocks noChangeArrowheads="1"/>
              </p:cNvSpPr>
              <p:nvPr/>
            </p:nvSpPr>
            <p:spPr bwMode="auto">
              <a:xfrm>
                <a:off x="3168" y="40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187452" name="Rectangle 60"/>
              <p:cNvSpPr>
                <a:spLocks noChangeArrowheads="1"/>
              </p:cNvSpPr>
              <p:nvPr/>
            </p:nvSpPr>
            <p:spPr bwMode="auto">
              <a:xfrm>
                <a:off x="1872" y="4032"/>
                <a:ext cx="834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Light source</a:t>
                </a:r>
              </a:p>
            </p:txBody>
          </p:sp>
          <p:sp>
            <p:nvSpPr>
              <p:cNvPr id="187453" name="Freeform 61"/>
              <p:cNvSpPr>
                <a:spLocks/>
              </p:cNvSpPr>
              <p:nvPr/>
            </p:nvSpPr>
            <p:spPr bwMode="auto">
              <a:xfrm>
                <a:off x="800" y="2592"/>
                <a:ext cx="240" cy="1680"/>
              </a:xfrm>
              <a:custGeom>
                <a:avLst/>
                <a:gdLst/>
                <a:ahLst/>
                <a:cxnLst>
                  <a:cxn ang="0">
                    <a:pos x="272" y="0"/>
                  </a:cxn>
                  <a:cxn ang="0">
                    <a:pos x="112" y="944"/>
                  </a:cxn>
                  <a:cxn ang="0">
                    <a:pos x="272" y="1920"/>
                  </a:cxn>
                </a:cxnLst>
                <a:rect l="0" t="0" r="r" b="b"/>
                <a:pathLst>
                  <a:path w="272" h="1920">
                    <a:moveTo>
                      <a:pt x="272" y="0"/>
                    </a:moveTo>
                    <a:cubicBezTo>
                      <a:pt x="11" y="0"/>
                      <a:pt x="267" y="896"/>
                      <a:pt x="112" y="944"/>
                    </a:cubicBezTo>
                    <a:cubicBezTo>
                      <a:pt x="267" y="987"/>
                      <a:pt x="0" y="1920"/>
                      <a:pt x="272" y="19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454" name="Rectangle 62"/>
              <p:cNvSpPr>
                <a:spLocks noChangeArrowheads="1"/>
              </p:cNvSpPr>
              <p:nvPr/>
            </p:nvSpPr>
            <p:spPr bwMode="auto">
              <a:xfrm>
                <a:off x="96" y="3168"/>
                <a:ext cx="79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Illumination</a:t>
                </a:r>
              </a:p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path</a:t>
                </a:r>
              </a:p>
            </p:txBody>
          </p:sp>
          <p:sp>
            <p:nvSpPr>
              <p:cNvPr id="187455" name="Rectangle 63"/>
              <p:cNvSpPr>
                <a:spLocks noChangeArrowheads="1"/>
              </p:cNvSpPr>
              <p:nvPr/>
            </p:nvSpPr>
            <p:spPr bwMode="auto">
              <a:xfrm>
                <a:off x="1824" y="3744"/>
                <a:ext cx="636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Collector</a:t>
                </a:r>
              </a:p>
            </p:txBody>
          </p:sp>
          <p:sp>
            <p:nvSpPr>
              <p:cNvPr id="187456" name="Rectangle 64"/>
              <p:cNvSpPr>
                <a:spLocks noChangeArrowheads="1"/>
              </p:cNvSpPr>
              <p:nvPr/>
            </p:nvSpPr>
            <p:spPr bwMode="auto">
              <a:xfrm>
                <a:off x="1616" y="2644"/>
                <a:ext cx="972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Condenser lens</a:t>
                </a:r>
              </a:p>
            </p:txBody>
          </p:sp>
          <p:sp>
            <p:nvSpPr>
              <p:cNvPr id="187457" name="Rectangle 65"/>
              <p:cNvSpPr>
                <a:spLocks noChangeArrowheads="1"/>
              </p:cNvSpPr>
              <p:nvPr/>
            </p:nvSpPr>
            <p:spPr bwMode="auto">
              <a:xfrm>
                <a:off x="1776" y="3131"/>
                <a:ext cx="66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lens</a:t>
                </a:r>
              </a:p>
            </p:txBody>
          </p:sp>
        </p:grpSp>
        <p:sp>
          <p:nvSpPr>
            <p:cNvPr id="187458" name="Rectangle 66"/>
            <p:cNvSpPr>
              <a:spLocks noChangeArrowheads="1"/>
            </p:cNvSpPr>
            <p:nvPr/>
          </p:nvSpPr>
          <p:spPr bwMode="auto">
            <a:xfrm>
              <a:off x="4414" y="2665"/>
              <a:ext cx="1372" cy="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aperture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 range of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illumination </a:t>
              </a:r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angles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187459" name="Rectangle 67"/>
            <p:cNvSpPr>
              <a:spLocks noChangeArrowheads="1"/>
            </p:cNvSpPr>
            <p:nvPr/>
          </p:nvSpPr>
          <p:spPr bwMode="auto">
            <a:xfrm>
              <a:off x="4414" y="3331"/>
              <a:ext cx="865" cy="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field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illuminated</a:t>
              </a:r>
            </a:p>
            <a:p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field of view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187460" name="Line 68"/>
            <p:cNvSpPr>
              <a:spLocks noChangeShapeType="1"/>
            </p:cNvSpPr>
            <p:nvPr/>
          </p:nvSpPr>
          <p:spPr bwMode="auto">
            <a:xfrm>
              <a:off x="4027" y="2939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461" name="Line 69"/>
            <p:cNvSpPr>
              <a:spLocks noChangeShapeType="1"/>
            </p:cNvSpPr>
            <p:nvPr/>
          </p:nvSpPr>
          <p:spPr bwMode="auto">
            <a:xfrm>
              <a:off x="4152" y="3526"/>
              <a:ext cx="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762000"/>
          </a:xfrm>
        </p:spPr>
        <p:txBody>
          <a:bodyPr/>
          <a:lstStyle/>
          <a:p>
            <a:r>
              <a:rPr lang="en-US" sz="2400" dirty="0" smtClean="0"/>
              <a:t>The differential interference contrast (DIC) microscope</a:t>
            </a:r>
            <a:endParaRPr lang="en-US" sz="2400" dirty="0"/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187407" name="Freeform 15"/>
          <p:cNvSpPr>
            <a:spLocks/>
          </p:cNvSpPr>
          <p:nvPr/>
        </p:nvSpPr>
        <p:spPr bwMode="auto">
          <a:xfrm rot="5400000">
            <a:off x="4403725" y="1562100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8" name="Freeform 16"/>
          <p:cNvSpPr>
            <a:spLocks/>
          </p:cNvSpPr>
          <p:nvPr/>
        </p:nvSpPr>
        <p:spPr bwMode="auto">
          <a:xfrm rot="16200000" flipV="1">
            <a:off x="4406900" y="2693988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09" name="Freeform 17"/>
          <p:cNvSpPr>
            <a:spLocks/>
          </p:cNvSpPr>
          <p:nvPr/>
        </p:nvSpPr>
        <p:spPr bwMode="auto">
          <a:xfrm rot="5400000">
            <a:off x="4389437" y="3557588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0" name="Line 18"/>
          <p:cNvSpPr>
            <a:spLocks noChangeShapeType="1"/>
          </p:cNvSpPr>
          <p:nvPr/>
        </p:nvSpPr>
        <p:spPr bwMode="auto">
          <a:xfrm>
            <a:off x="4305300" y="4130675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1" name="Freeform 19"/>
          <p:cNvSpPr>
            <a:spLocks/>
          </p:cNvSpPr>
          <p:nvPr/>
        </p:nvSpPr>
        <p:spPr bwMode="auto">
          <a:xfrm>
            <a:off x="4302125" y="919163"/>
            <a:ext cx="371475" cy="3190875"/>
          </a:xfrm>
          <a:custGeom>
            <a:avLst/>
            <a:gdLst/>
            <a:ahLst/>
            <a:cxnLst>
              <a:cxn ang="0">
                <a:pos x="141" y="2879"/>
              </a:cxn>
              <a:cxn ang="0">
                <a:pos x="0" y="2663"/>
              </a:cxn>
              <a:cxn ang="0">
                <a:pos x="0" y="1991"/>
              </a:cxn>
              <a:cxn ang="0">
                <a:pos x="336" y="1031"/>
              </a:cxn>
              <a:cxn ang="0">
                <a:pos x="149" y="0"/>
              </a:cxn>
            </a:cxnLst>
            <a:rect l="0" t="0" r="r" b="b"/>
            <a:pathLst>
              <a:path w="336" h="2879">
                <a:moveTo>
                  <a:pt x="141" y="2879"/>
                </a:moveTo>
                <a:lnTo>
                  <a:pt x="0" y="2663"/>
                </a:lnTo>
                <a:lnTo>
                  <a:pt x="0" y="1991"/>
                </a:lnTo>
                <a:lnTo>
                  <a:pt x="336" y="1031"/>
                </a:lnTo>
                <a:lnTo>
                  <a:pt x="14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2" name="Freeform 20"/>
          <p:cNvSpPr>
            <a:spLocks/>
          </p:cNvSpPr>
          <p:nvPr/>
        </p:nvSpPr>
        <p:spPr bwMode="auto">
          <a:xfrm>
            <a:off x="4248150" y="912813"/>
            <a:ext cx="373063" cy="3214688"/>
          </a:xfrm>
          <a:custGeom>
            <a:avLst/>
            <a:gdLst/>
            <a:ahLst/>
            <a:cxnLst>
              <a:cxn ang="0">
                <a:pos x="189" y="2901"/>
              </a:cxn>
              <a:cxn ang="0">
                <a:pos x="336" y="2669"/>
              </a:cxn>
              <a:cxn ang="0">
                <a:pos x="336" y="1997"/>
              </a:cxn>
              <a:cxn ang="0">
                <a:pos x="0" y="1037"/>
              </a:cxn>
              <a:cxn ang="0">
                <a:pos x="197" y="0"/>
              </a:cxn>
            </a:cxnLst>
            <a:rect l="0" t="0" r="r" b="b"/>
            <a:pathLst>
              <a:path w="336" h="2901">
                <a:moveTo>
                  <a:pt x="189" y="2901"/>
                </a:moveTo>
                <a:lnTo>
                  <a:pt x="336" y="2669"/>
                </a:lnTo>
                <a:lnTo>
                  <a:pt x="336" y="1997"/>
                </a:lnTo>
                <a:lnTo>
                  <a:pt x="0" y="1037"/>
                </a:lnTo>
                <a:lnTo>
                  <a:pt x="19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3" name="Freeform 21"/>
          <p:cNvSpPr>
            <a:spLocks/>
          </p:cNvSpPr>
          <p:nvPr/>
        </p:nvSpPr>
        <p:spPr bwMode="auto">
          <a:xfrm>
            <a:off x="4067175" y="912813"/>
            <a:ext cx="796925" cy="3203575"/>
          </a:xfrm>
          <a:custGeom>
            <a:avLst/>
            <a:gdLst/>
            <a:ahLst/>
            <a:cxnLst>
              <a:cxn ang="0">
                <a:pos x="464" y="2891"/>
              </a:cxn>
              <a:cxn ang="0">
                <a:pos x="323" y="2675"/>
              </a:cxn>
              <a:cxn ang="0">
                <a:pos x="0" y="1969"/>
              </a:cxn>
              <a:cxn ang="0">
                <a:pos x="384" y="1041"/>
              </a:cxn>
              <a:cxn ang="0">
                <a:pos x="719" y="0"/>
              </a:cxn>
            </a:cxnLst>
            <a:rect l="0" t="0" r="r" b="b"/>
            <a:pathLst>
              <a:path w="719" h="2891">
                <a:moveTo>
                  <a:pt x="464" y="2891"/>
                </a:moveTo>
                <a:lnTo>
                  <a:pt x="323" y="2675"/>
                </a:lnTo>
                <a:lnTo>
                  <a:pt x="0" y="1969"/>
                </a:lnTo>
                <a:lnTo>
                  <a:pt x="384" y="1041"/>
                </a:lnTo>
                <a:lnTo>
                  <a:pt x="71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4" name="Freeform 22"/>
          <p:cNvSpPr>
            <a:spLocks/>
          </p:cNvSpPr>
          <p:nvPr/>
        </p:nvSpPr>
        <p:spPr bwMode="auto">
          <a:xfrm>
            <a:off x="4035425" y="912813"/>
            <a:ext cx="828675" cy="3214688"/>
          </a:xfrm>
          <a:custGeom>
            <a:avLst/>
            <a:gdLst/>
            <a:ahLst/>
            <a:cxnLst>
              <a:cxn ang="0">
                <a:pos x="492" y="2901"/>
              </a:cxn>
              <a:cxn ang="0">
                <a:pos x="639" y="2669"/>
              </a:cxn>
              <a:cxn ang="0">
                <a:pos x="328" y="1973"/>
              </a:cxn>
              <a:cxn ang="0">
                <a:pos x="0" y="1069"/>
              </a:cxn>
              <a:cxn ang="0">
                <a:pos x="747" y="0"/>
              </a:cxn>
            </a:cxnLst>
            <a:rect l="0" t="0" r="r" b="b"/>
            <a:pathLst>
              <a:path w="747" h="2901">
                <a:moveTo>
                  <a:pt x="492" y="2901"/>
                </a:moveTo>
                <a:lnTo>
                  <a:pt x="639" y="2669"/>
                </a:lnTo>
                <a:lnTo>
                  <a:pt x="328" y="1973"/>
                </a:lnTo>
                <a:lnTo>
                  <a:pt x="0" y="1069"/>
                </a:lnTo>
                <a:lnTo>
                  <a:pt x="74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8" name="Freeform 26"/>
          <p:cNvSpPr>
            <a:spLocks/>
          </p:cNvSpPr>
          <p:nvPr/>
        </p:nvSpPr>
        <p:spPr bwMode="auto">
          <a:xfrm>
            <a:off x="4059238" y="912813"/>
            <a:ext cx="796925" cy="3200400"/>
          </a:xfrm>
          <a:custGeom>
            <a:avLst/>
            <a:gdLst/>
            <a:ahLst/>
            <a:cxnLst>
              <a:cxn ang="0">
                <a:pos x="255" y="2887"/>
              </a:cxn>
              <a:cxn ang="0">
                <a:pos x="396" y="2671"/>
              </a:cxn>
              <a:cxn ang="0">
                <a:pos x="719" y="1965"/>
              </a:cxn>
              <a:cxn ang="0">
                <a:pos x="335" y="1037"/>
              </a:cxn>
              <a:cxn ang="0">
                <a:pos x="0" y="0"/>
              </a:cxn>
            </a:cxnLst>
            <a:rect l="0" t="0" r="r" b="b"/>
            <a:pathLst>
              <a:path w="719" h="2887">
                <a:moveTo>
                  <a:pt x="255" y="2887"/>
                </a:moveTo>
                <a:lnTo>
                  <a:pt x="396" y="2671"/>
                </a:lnTo>
                <a:lnTo>
                  <a:pt x="719" y="1965"/>
                </a:lnTo>
                <a:lnTo>
                  <a:pt x="335" y="103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19" name="Freeform 27"/>
          <p:cNvSpPr>
            <a:spLocks/>
          </p:cNvSpPr>
          <p:nvPr/>
        </p:nvSpPr>
        <p:spPr bwMode="auto">
          <a:xfrm>
            <a:off x="4052888" y="909638"/>
            <a:ext cx="833438" cy="3214688"/>
          </a:xfrm>
          <a:custGeom>
            <a:avLst/>
            <a:gdLst/>
            <a:ahLst/>
            <a:cxnLst>
              <a:cxn ang="0">
                <a:pos x="260" y="2899"/>
              </a:cxn>
              <a:cxn ang="0">
                <a:pos x="113" y="2667"/>
              </a:cxn>
              <a:cxn ang="0">
                <a:pos x="424" y="1971"/>
              </a:cxn>
              <a:cxn ang="0">
                <a:pos x="752" y="1067"/>
              </a:cxn>
              <a:cxn ang="0">
                <a:pos x="0" y="0"/>
              </a:cxn>
            </a:cxnLst>
            <a:rect l="0" t="0" r="r" b="b"/>
            <a:pathLst>
              <a:path w="752" h="2899">
                <a:moveTo>
                  <a:pt x="260" y="2899"/>
                </a:moveTo>
                <a:lnTo>
                  <a:pt x="113" y="2667"/>
                </a:lnTo>
                <a:lnTo>
                  <a:pt x="424" y="1971"/>
                </a:lnTo>
                <a:lnTo>
                  <a:pt x="752" y="106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0" name="Line 28"/>
          <p:cNvSpPr>
            <a:spLocks noChangeShapeType="1"/>
          </p:cNvSpPr>
          <p:nvPr/>
        </p:nvSpPr>
        <p:spPr bwMode="auto">
          <a:xfrm>
            <a:off x="4097338" y="3598863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1" name="Line 29"/>
          <p:cNvSpPr>
            <a:spLocks noChangeShapeType="1"/>
          </p:cNvSpPr>
          <p:nvPr/>
        </p:nvSpPr>
        <p:spPr bwMode="auto">
          <a:xfrm>
            <a:off x="4660900" y="3598863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3" name="Rectangle 31"/>
          <p:cNvSpPr>
            <a:spLocks noChangeArrowheads="1"/>
          </p:cNvSpPr>
          <p:nvPr/>
        </p:nvSpPr>
        <p:spPr bwMode="auto">
          <a:xfrm>
            <a:off x="3990975" y="844550"/>
            <a:ext cx="912813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6" name="Freeform 34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27" name="Rectangle 35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30" name="Freeform 38"/>
          <p:cNvSpPr>
            <a:spLocks/>
          </p:cNvSpPr>
          <p:nvPr/>
        </p:nvSpPr>
        <p:spPr bwMode="auto">
          <a:xfrm rot="5400000">
            <a:off x="4408488" y="5641975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1" name="Freeform 39"/>
          <p:cNvSpPr>
            <a:spLocks/>
          </p:cNvSpPr>
          <p:nvPr/>
        </p:nvSpPr>
        <p:spPr bwMode="auto">
          <a:xfrm rot="5400000">
            <a:off x="4411663" y="4691062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2" name="Freeform 40"/>
          <p:cNvSpPr>
            <a:spLocks/>
          </p:cNvSpPr>
          <p:nvPr/>
        </p:nvSpPr>
        <p:spPr bwMode="auto">
          <a:xfrm rot="16200000" flipV="1">
            <a:off x="4394200" y="4133850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3" name="Freeform 41"/>
          <p:cNvSpPr>
            <a:spLocks/>
          </p:cNvSpPr>
          <p:nvPr/>
        </p:nvSpPr>
        <p:spPr bwMode="auto">
          <a:xfrm>
            <a:off x="4306888" y="4152900"/>
            <a:ext cx="371475" cy="24257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0" y="151"/>
              </a:cxn>
              <a:cxn ang="0">
                <a:pos x="0" y="620"/>
              </a:cxn>
              <a:cxn ang="0">
                <a:pos x="234" y="1290"/>
              </a:cxn>
              <a:cxn ang="0">
                <a:pos x="188" y="1528"/>
              </a:cxn>
            </a:cxnLst>
            <a:rect l="0" t="0" r="r" b="b"/>
            <a:pathLst>
              <a:path w="234" h="1528">
                <a:moveTo>
                  <a:pt x="98" y="0"/>
                </a:moveTo>
                <a:lnTo>
                  <a:pt x="0" y="151"/>
                </a:lnTo>
                <a:lnTo>
                  <a:pt x="0" y="620"/>
                </a:lnTo>
                <a:lnTo>
                  <a:pt x="234" y="1290"/>
                </a:lnTo>
                <a:lnTo>
                  <a:pt x="188" y="1528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4" name="Freeform 42"/>
          <p:cNvSpPr>
            <a:spLocks/>
          </p:cNvSpPr>
          <p:nvPr/>
        </p:nvSpPr>
        <p:spPr bwMode="auto">
          <a:xfrm>
            <a:off x="4252913" y="4137025"/>
            <a:ext cx="373063" cy="24241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5" name="Freeform 43"/>
          <p:cNvSpPr>
            <a:spLocks/>
          </p:cNvSpPr>
          <p:nvPr/>
        </p:nvSpPr>
        <p:spPr bwMode="auto">
          <a:xfrm>
            <a:off x="4071938" y="4146550"/>
            <a:ext cx="542925" cy="2414588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226" y="151"/>
              </a:cxn>
              <a:cxn ang="0">
                <a:pos x="0" y="644"/>
              </a:cxn>
              <a:cxn ang="0">
                <a:pos x="268" y="1291"/>
              </a:cxn>
              <a:cxn ang="0">
                <a:pos x="342" y="1521"/>
              </a:cxn>
            </a:cxnLst>
            <a:rect l="0" t="0" r="r" b="b"/>
            <a:pathLst>
              <a:path w="342" h="1521">
                <a:moveTo>
                  <a:pt x="324" y="0"/>
                </a:moveTo>
                <a:lnTo>
                  <a:pt x="226" y="151"/>
                </a:lnTo>
                <a:lnTo>
                  <a:pt x="0" y="644"/>
                </a:lnTo>
                <a:lnTo>
                  <a:pt x="268" y="1291"/>
                </a:lnTo>
                <a:lnTo>
                  <a:pt x="342" y="15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36" name="Freeform 44"/>
          <p:cNvSpPr>
            <a:spLocks/>
          </p:cNvSpPr>
          <p:nvPr/>
        </p:nvSpPr>
        <p:spPr bwMode="auto">
          <a:xfrm>
            <a:off x="4040188" y="4137025"/>
            <a:ext cx="709613" cy="2416175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0" name="Freeform 48"/>
          <p:cNvSpPr>
            <a:spLocks/>
          </p:cNvSpPr>
          <p:nvPr/>
        </p:nvSpPr>
        <p:spPr bwMode="auto">
          <a:xfrm>
            <a:off x="4310063" y="4149725"/>
            <a:ext cx="550863" cy="24114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1" name="Freeform 49"/>
          <p:cNvSpPr>
            <a:spLocks/>
          </p:cNvSpPr>
          <p:nvPr/>
        </p:nvSpPr>
        <p:spPr bwMode="auto">
          <a:xfrm>
            <a:off x="4183063" y="4140200"/>
            <a:ext cx="708025" cy="2430463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162"/>
              </a:cxn>
              <a:cxn ang="0">
                <a:pos x="217" y="648"/>
              </a:cxn>
              <a:cxn ang="0">
                <a:pos x="446" y="1280"/>
              </a:cxn>
              <a:cxn ang="0">
                <a:pos x="266" y="1531"/>
              </a:cxn>
            </a:cxnLst>
            <a:rect l="0" t="0" r="r" b="b"/>
            <a:pathLst>
              <a:path w="446" h="1531">
                <a:moveTo>
                  <a:pt x="103" y="0"/>
                </a:moveTo>
                <a:lnTo>
                  <a:pt x="0" y="162"/>
                </a:lnTo>
                <a:lnTo>
                  <a:pt x="217" y="648"/>
                </a:lnTo>
                <a:lnTo>
                  <a:pt x="446" y="1280"/>
                </a:lnTo>
                <a:lnTo>
                  <a:pt x="266" y="153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2" name="Line 50"/>
          <p:cNvSpPr>
            <a:spLocks noChangeShapeType="1"/>
          </p:cNvSpPr>
          <p:nvPr/>
        </p:nvSpPr>
        <p:spPr bwMode="auto">
          <a:xfrm flipV="1">
            <a:off x="4102100" y="4664075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3" name="Line 51"/>
          <p:cNvSpPr>
            <a:spLocks noChangeShapeType="1"/>
          </p:cNvSpPr>
          <p:nvPr/>
        </p:nvSpPr>
        <p:spPr bwMode="auto">
          <a:xfrm flipV="1">
            <a:off x="4665663" y="4664075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4" name="Line 52"/>
          <p:cNvSpPr>
            <a:spLocks noChangeShapeType="1"/>
          </p:cNvSpPr>
          <p:nvPr/>
        </p:nvSpPr>
        <p:spPr bwMode="auto">
          <a:xfrm flipV="1">
            <a:off x="4052888" y="5595938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5" name="Line 53"/>
          <p:cNvSpPr>
            <a:spLocks noChangeShapeType="1"/>
          </p:cNvSpPr>
          <p:nvPr/>
        </p:nvSpPr>
        <p:spPr bwMode="auto">
          <a:xfrm flipV="1">
            <a:off x="4719638" y="5595938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6" name="Freeform 54"/>
          <p:cNvSpPr>
            <a:spLocks/>
          </p:cNvSpPr>
          <p:nvPr/>
        </p:nvSpPr>
        <p:spPr bwMode="auto">
          <a:xfrm>
            <a:off x="4319588" y="6537325"/>
            <a:ext cx="304800" cy="168275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47" name="Rectangle 55"/>
          <p:cNvSpPr>
            <a:spLocks noChangeArrowheads="1"/>
          </p:cNvSpPr>
          <p:nvPr/>
        </p:nvSpPr>
        <p:spPr bwMode="auto">
          <a:xfrm>
            <a:off x="2714625" y="4475163"/>
            <a:ext cx="13779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187448" name="Rectangle 56"/>
          <p:cNvSpPr>
            <a:spLocks noChangeArrowheads="1"/>
          </p:cNvSpPr>
          <p:nvPr/>
        </p:nvSpPr>
        <p:spPr bwMode="auto">
          <a:xfrm>
            <a:off x="2971800" y="5410200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187452" name="Rectangle 60"/>
          <p:cNvSpPr>
            <a:spLocks noChangeArrowheads="1"/>
          </p:cNvSpPr>
          <p:nvPr/>
        </p:nvSpPr>
        <p:spPr bwMode="auto">
          <a:xfrm>
            <a:off x="2971800" y="64008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187453" name="Freeform 61"/>
          <p:cNvSpPr>
            <a:spLocks/>
          </p:cNvSpPr>
          <p:nvPr/>
        </p:nvSpPr>
        <p:spPr bwMode="auto">
          <a:xfrm>
            <a:off x="1270000" y="4114800"/>
            <a:ext cx="381000" cy="26670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7454" name="Rectangle 62"/>
          <p:cNvSpPr>
            <a:spLocks noChangeArrowheads="1"/>
          </p:cNvSpPr>
          <p:nvPr/>
        </p:nvSpPr>
        <p:spPr bwMode="auto">
          <a:xfrm>
            <a:off x="152400" y="5029200"/>
            <a:ext cx="1262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Illumination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87455" name="Rectangle 63"/>
          <p:cNvSpPr>
            <a:spLocks noChangeArrowheads="1"/>
          </p:cNvSpPr>
          <p:nvPr/>
        </p:nvSpPr>
        <p:spPr bwMode="auto">
          <a:xfrm>
            <a:off x="2895600" y="5943600"/>
            <a:ext cx="1009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Collector</a:t>
            </a:r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2565400" y="4197350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187457" name="Rectangle 65"/>
          <p:cNvSpPr>
            <a:spLocks noChangeArrowheads="1"/>
          </p:cNvSpPr>
          <p:nvPr/>
        </p:nvSpPr>
        <p:spPr bwMode="auto">
          <a:xfrm>
            <a:off x="2819400" y="4970463"/>
            <a:ext cx="10493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lens</a:t>
            </a:r>
          </a:p>
        </p:txBody>
      </p:sp>
      <p:cxnSp>
        <p:nvCxnSpPr>
          <p:cNvPr id="67" name="Straight Arrow Connector 66"/>
          <p:cNvCxnSpPr/>
          <p:nvPr/>
        </p:nvCxnSpPr>
        <p:spPr bwMode="auto">
          <a:xfrm rot="10800000">
            <a:off x="4953000" y="4667250"/>
            <a:ext cx="6096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/>
          <p:nvPr/>
        </p:nvCxnSpPr>
        <p:spPr bwMode="auto">
          <a:xfrm rot="10800000">
            <a:off x="4876800" y="3581400"/>
            <a:ext cx="685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5638800" y="3412093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Wollaston</a:t>
            </a:r>
            <a:endParaRPr lang="en-US" sz="1800" dirty="0"/>
          </a:p>
        </p:txBody>
      </p:sp>
      <p:sp>
        <p:nvSpPr>
          <p:cNvPr id="59" name="TextBox 58"/>
          <p:cNvSpPr txBox="1"/>
          <p:nvPr/>
        </p:nvSpPr>
        <p:spPr>
          <a:xfrm>
            <a:off x="5638800" y="4486275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Wollaston</a:t>
            </a:r>
            <a:endParaRPr lang="en-US" sz="1800" dirty="0"/>
          </a:p>
        </p:txBody>
      </p:sp>
      <p:cxnSp>
        <p:nvCxnSpPr>
          <p:cNvPr id="60" name="Straight Arrow Connector 59"/>
          <p:cNvCxnSpPr/>
          <p:nvPr/>
        </p:nvCxnSpPr>
        <p:spPr bwMode="auto">
          <a:xfrm rot="10800000">
            <a:off x="4876800" y="3200400"/>
            <a:ext cx="685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rot="10800000">
            <a:off x="4953000" y="5029200"/>
            <a:ext cx="685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5638800" y="3019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Polarizer (analyzer)</a:t>
            </a:r>
            <a:endParaRPr lang="en-US" sz="1800" dirty="0"/>
          </a:p>
        </p:txBody>
      </p:sp>
      <p:sp>
        <p:nvSpPr>
          <p:cNvPr id="63" name="TextBox 62"/>
          <p:cNvSpPr txBox="1"/>
          <p:nvPr/>
        </p:nvSpPr>
        <p:spPr>
          <a:xfrm>
            <a:off x="5638800" y="485775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Polarizer</a:t>
            </a:r>
            <a:endParaRPr lang="en-US" sz="1800" dirty="0"/>
          </a:p>
        </p:txBody>
      </p:sp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905000"/>
            <a:ext cx="28003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838200"/>
            <a:ext cx="5329238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utoShape 5"/>
          <p:cNvSpPr>
            <a:spLocks noChangeArrowheads="1"/>
          </p:cNvSpPr>
          <p:nvPr/>
        </p:nvSpPr>
        <p:spPr bwMode="auto">
          <a:xfrm>
            <a:off x="1504951" y="3810000"/>
            <a:ext cx="2971800" cy="304800"/>
          </a:xfrm>
          <a:prstGeom prst="parallelogram">
            <a:avLst>
              <a:gd name="adj" fmla="val 24375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2647951" y="3838575"/>
            <a:ext cx="7620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DIC generates contrast</a:t>
            </a:r>
            <a:endParaRPr lang="en-US" dirty="0"/>
          </a:p>
        </p:txBody>
      </p:sp>
      <p:sp>
        <p:nvSpPr>
          <p:cNvPr id="68" name="Content Placeholder 67"/>
          <p:cNvSpPr>
            <a:spLocks noGrp="1"/>
          </p:cNvSpPr>
          <p:nvPr>
            <p:ph idx="1"/>
          </p:nvPr>
        </p:nvSpPr>
        <p:spPr>
          <a:xfrm>
            <a:off x="4572000" y="1981200"/>
            <a:ext cx="4038600" cy="4114800"/>
          </a:xfrm>
        </p:spPr>
        <p:txBody>
          <a:bodyPr/>
          <a:lstStyle/>
          <a:p>
            <a:r>
              <a:rPr lang="en-US" dirty="0" smtClean="0"/>
              <a:t>Both beams see same OPL</a:t>
            </a:r>
          </a:p>
          <a:p>
            <a:r>
              <a:rPr lang="en-US" dirty="0" smtClean="0"/>
              <a:t>Emerge in phase</a:t>
            </a:r>
          </a:p>
          <a:p>
            <a:r>
              <a:rPr lang="en-US" dirty="0" smtClean="0"/>
              <a:t>Regenerate initial polarization</a:t>
            </a:r>
          </a:p>
          <a:p>
            <a:r>
              <a:rPr lang="en-US" dirty="0" smtClean="0"/>
              <a:t>No light makes it through analyzer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809751" y="4343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809751" y="4343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1809751" y="2819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1809751" y="2819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/>
          <p:cNvSpPr/>
          <p:nvPr/>
        </p:nvSpPr>
        <p:spPr bwMode="auto">
          <a:xfrm rot="16200000">
            <a:off x="2152651" y="1790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 rot="16200000">
            <a:off x="2152651" y="4457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1468439" y="51419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0800000" flipV="1">
            <a:off x="1371601" y="2484437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16200000" flipV="1">
            <a:off x="1924448" y="5752702"/>
            <a:ext cx="838200" cy="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 flipH="1" flipV="1">
            <a:off x="2153447" y="4762501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rot="5400000" flipH="1" flipV="1">
            <a:off x="2280840" y="44057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16200000" flipV="1">
            <a:off x="2192054" y="4418298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5400000" flipH="1" flipV="1">
            <a:off x="1734742" y="3810397"/>
            <a:ext cx="1066006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5400000" flipH="1" flipV="1">
            <a:off x="1916114" y="3810000"/>
            <a:ext cx="1066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16200000" flipH="1">
            <a:off x="2280839" y="31103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2192053" y="3122899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5400000" flipH="1" flipV="1">
            <a:off x="2153446" y="2856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4" name="Oval 53"/>
          <p:cNvSpPr/>
          <p:nvPr/>
        </p:nvSpPr>
        <p:spPr bwMode="auto">
          <a:xfrm>
            <a:off x="2495551" y="36576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rot="10800000" flipV="1">
            <a:off x="2009776" y="36949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5400000" flipH="1" flipV="1">
            <a:off x="2153446" y="2094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2152651" y="19050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utoShape 5"/>
          <p:cNvSpPr>
            <a:spLocks noChangeArrowheads="1"/>
          </p:cNvSpPr>
          <p:nvPr/>
        </p:nvSpPr>
        <p:spPr bwMode="auto">
          <a:xfrm>
            <a:off x="1219200" y="3810000"/>
            <a:ext cx="2971800" cy="304800"/>
          </a:xfrm>
          <a:prstGeom prst="parallelogram">
            <a:avLst>
              <a:gd name="adj" fmla="val 24375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2362200" y="3838575"/>
            <a:ext cx="7620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DIC generates contrast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809751" y="4343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809751" y="4343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1809751" y="2819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1809751" y="2819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/>
          <p:cNvSpPr/>
          <p:nvPr/>
        </p:nvSpPr>
        <p:spPr bwMode="auto">
          <a:xfrm rot="16200000">
            <a:off x="2152651" y="1790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 rot="16200000">
            <a:off x="2152651" y="4457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1468439" y="51419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0800000" flipV="1">
            <a:off x="1371601" y="2484437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16200000" flipV="1">
            <a:off x="1924448" y="5752702"/>
            <a:ext cx="838200" cy="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 flipH="1" flipV="1">
            <a:off x="2153447" y="4762501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rot="5400000" flipH="1" flipV="1">
            <a:off x="2280840" y="44057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16200000" flipV="1">
            <a:off x="2192054" y="4418298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5400000" flipH="1" flipV="1">
            <a:off x="1734742" y="3810397"/>
            <a:ext cx="1066006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5400000" flipH="1" flipV="1">
            <a:off x="1916114" y="3810000"/>
            <a:ext cx="1066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16200000" flipH="1">
            <a:off x="2280839" y="31103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2192053" y="3122899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5400000" flipH="1" flipV="1">
            <a:off x="2153446" y="2856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4" name="Oval 53"/>
          <p:cNvSpPr/>
          <p:nvPr/>
        </p:nvSpPr>
        <p:spPr bwMode="auto">
          <a:xfrm>
            <a:off x="2495551" y="36576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rot="10800000" flipV="1">
            <a:off x="1981201" y="35814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5400000" flipH="1" flipV="1">
            <a:off x="2153446" y="2094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Content Placeholder 67"/>
          <p:cNvSpPr txBox="1">
            <a:spLocks/>
          </p:cNvSpPr>
          <p:nvPr/>
        </p:nvSpPr>
        <p:spPr bwMode="auto">
          <a:xfrm>
            <a:off x="4572000" y="1981200"/>
            <a:ext cx="4038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Beams see different OPL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Right beams is phase retarded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Generate elliptical polarization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Light makes it through analyzer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utoShape 5"/>
          <p:cNvSpPr>
            <a:spLocks noChangeArrowheads="1"/>
          </p:cNvSpPr>
          <p:nvPr/>
        </p:nvSpPr>
        <p:spPr bwMode="auto">
          <a:xfrm>
            <a:off x="914400" y="3810000"/>
            <a:ext cx="2971800" cy="304800"/>
          </a:xfrm>
          <a:prstGeom prst="parallelogram">
            <a:avLst>
              <a:gd name="adj" fmla="val 24375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2057400" y="3838575"/>
            <a:ext cx="7620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DIC generates contrast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809751" y="4343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809751" y="4343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1809751" y="2819400"/>
            <a:ext cx="11430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1809751" y="2819400"/>
            <a:ext cx="11430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/>
          <p:cNvSpPr/>
          <p:nvPr/>
        </p:nvSpPr>
        <p:spPr bwMode="auto">
          <a:xfrm rot="16200000">
            <a:off x="2152651" y="1790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 rot="16200000">
            <a:off x="2152651" y="4457700"/>
            <a:ext cx="381000" cy="1371600"/>
          </a:xfrm>
          <a:prstGeom prst="ellipse">
            <a:avLst/>
          </a:prstGeom>
          <a:solidFill>
            <a:srgbClr val="99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1468439" y="5141912"/>
            <a:ext cx="22701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0800000" flipV="1">
            <a:off x="1371601" y="2484437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16200000" flipV="1">
            <a:off x="1924448" y="5752702"/>
            <a:ext cx="838200" cy="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 flipH="1" flipV="1">
            <a:off x="2153447" y="4762501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rot="5400000" flipH="1" flipV="1">
            <a:off x="2280840" y="44057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16200000" flipV="1">
            <a:off x="2192054" y="4418298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5400000" flipH="1" flipV="1">
            <a:off x="1734742" y="3810397"/>
            <a:ext cx="1066006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5400000" flipH="1" flipV="1">
            <a:off x="1916114" y="3810000"/>
            <a:ext cx="10668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16200000" flipH="1">
            <a:off x="2280839" y="3110311"/>
            <a:ext cx="229396" cy="104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2192053" y="3122899"/>
            <a:ext cx="229395" cy="7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5400000" flipH="1" flipV="1">
            <a:off x="2153446" y="2856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4" name="Oval 53"/>
          <p:cNvSpPr/>
          <p:nvPr/>
        </p:nvSpPr>
        <p:spPr bwMode="auto">
          <a:xfrm>
            <a:off x="2495551" y="3657600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rot="10800000" flipV="1">
            <a:off x="1981201" y="36949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5400000" flipH="1" flipV="1">
            <a:off x="2153446" y="2094705"/>
            <a:ext cx="380998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152651" y="19050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36" name="Content Placeholder 67"/>
          <p:cNvSpPr txBox="1">
            <a:spLocks/>
          </p:cNvSpPr>
          <p:nvPr/>
        </p:nvSpPr>
        <p:spPr bwMode="auto">
          <a:xfrm>
            <a:off x="4572000" y="1981200"/>
            <a:ext cx="4038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Both beams see same OPL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Emerge in phase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Regenerate initial polarization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light makes it through analyzer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dicintrofigure8"/>
          <p:cNvPicPr>
            <a:picLocks noChangeAspect="1" noChangeArrowheads="1"/>
          </p:cNvPicPr>
          <p:nvPr/>
        </p:nvPicPr>
        <p:blipFill>
          <a:blip r:embed="rId3" cstate="print"/>
          <a:srcRect t="4726"/>
          <a:stretch>
            <a:fillRect/>
          </a:stretch>
        </p:blipFill>
        <p:spPr bwMode="auto">
          <a:xfrm>
            <a:off x="1371600" y="1889125"/>
            <a:ext cx="6289675" cy="4435475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Role of Bias in DIC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57200" y="4171950"/>
            <a:ext cx="76962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Role of Bias in DIC</a:t>
            </a:r>
            <a:endParaRPr lang="en-US" dirty="0"/>
          </a:p>
        </p:txBody>
      </p:sp>
      <p:pic>
        <p:nvPicPr>
          <p:cNvPr id="8" name="Picture 7" descr="DIC-Crossed.tif"/>
          <p:cNvPicPr>
            <a:picLocks noChangeAspect="1"/>
          </p:cNvPicPr>
          <p:nvPr/>
        </p:nvPicPr>
        <p:blipFill>
          <a:blip r:embed="rId3" cstate="print"/>
          <a:srcRect l="9168" t="14307" r="40833" b="6500"/>
          <a:stretch>
            <a:fillRect/>
          </a:stretch>
        </p:blipFill>
        <p:spPr>
          <a:xfrm>
            <a:off x="0" y="1447800"/>
            <a:ext cx="4572000" cy="5410200"/>
          </a:xfrm>
          <a:prstGeom prst="rect">
            <a:avLst/>
          </a:prstGeom>
        </p:spPr>
      </p:pic>
      <p:pic>
        <p:nvPicPr>
          <p:cNvPr id="9" name="Picture 8" descr="DIC.tif"/>
          <p:cNvPicPr>
            <a:picLocks noChangeAspect="1"/>
          </p:cNvPicPr>
          <p:nvPr/>
        </p:nvPicPr>
        <p:blipFill>
          <a:blip r:embed="rId4" cstate="print"/>
          <a:srcRect l="8333" t="15424" r="41667" b="5385"/>
          <a:stretch>
            <a:fillRect/>
          </a:stretch>
        </p:blipFill>
        <p:spPr>
          <a:xfrm>
            <a:off x="4572000" y="1447800"/>
            <a:ext cx="4572000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590800"/>
            <a:ext cx="3857625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819400"/>
            <a:ext cx="4633913" cy="285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69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 adjusment in de S</a:t>
            </a:r>
            <a:r>
              <a:rPr lang="en-US">
                <a:cs typeface="Arial" charset="0"/>
              </a:rPr>
              <a:t>é</a:t>
            </a:r>
            <a:r>
              <a:rPr lang="en-US"/>
              <a:t>narmont DIC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Picture 3" descr="dicintrofigure11"/>
          <p:cNvPicPr>
            <a:picLocks noChangeAspect="1" noChangeArrowheads="1"/>
          </p:cNvPicPr>
          <p:nvPr/>
        </p:nvPicPr>
        <p:blipFill>
          <a:blip r:embed="rId3" cstate="print"/>
          <a:srcRect t="4881" r="68355" b="47932"/>
          <a:stretch>
            <a:fillRect/>
          </a:stretch>
        </p:blipFill>
        <p:spPr bwMode="auto">
          <a:xfrm>
            <a:off x="2124075" y="1219200"/>
            <a:ext cx="1905000" cy="2209800"/>
          </a:xfrm>
          <a:prstGeom prst="rect">
            <a:avLst/>
          </a:prstGeom>
          <a:noFill/>
        </p:spPr>
      </p:pic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125413" y="228600"/>
            <a:ext cx="89233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DIC is sensitive to specimen orientation</a:t>
            </a:r>
          </a:p>
        </p:txBody>
      </p:sp>
      <p:pic>
        <p:nvPicPr>
          <p:cNvPr id="107525" name="Picture 5" descr="dicintrofigure11"/>
          <p:cNvPicPr>
            <a:picLocks noChangeAspect="1" noChangeArrowheads="1"/>
          </p:cNvPicPr>
          <p:nvPr/>
        </p:nvPicPr>
        <p:blipFill>
          <a:blip r:embed="rId3" cstate="print"/>
          <a:srcRect t="52068" r="68355" b="-882"/>
          <a:stretch>
            <a:fillRect/>
          </a:stretch>
        </p:blipFill>
        <p:spPr bwMode="auto">
          <a:xfrm>
            <a:off x="4562475" y="1295400"/>
            <a:ext cx="1905000" cy="2286000"/>
          </a:xfrm>
          <a:prstGeom prst="rect">
            <a:avLst/>
          </a:prstGeom>
          <a:noFill/>
        </p:spPr>
      </p:pic>
      <p:pic>
        <p:nvPicPr>
          <p:cNvPr id="107526" name="Picture 6" descr="dicphasefigure3"/>
          <p:cNvPicPr>
            <a:picLocks noChangeAspect="1" noChangeArrowheads="1"/>
          </p:cNvPicPr>
          <p:nvPr/>
        </p:nvPicPr>
        <p:blipFill>
          <a:blip r:embed="rId4" cstate="print"/>
          <a:srcRect t="6261" b="48354"/>
          <a:stretch>
            <a:fillRect/>
          </a:stretch>
        </p:blipFill>
        <p:spPr bwMode="auto">
          <a:xfrm>
            <a:off x="1362075" y="3962400"/>
            <a:ext cx="6105525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4" descr="dicphasefigure6"/>
          <p:cNvPicPr>
            <a:picLocks noChangeAspect="1" noChangeArrowheads="1"/>
          </p:cNvPicPr>
          <p:nvPr/>
        </p:nvPicPr>
        <p:blipFill>
          <a:blip r:embed="rId3" cstate="print"/>
          <a:srcRect t="5515" b="52685"/>
          <a:stretch>
            <a:fillRect/>
          </a:stretch>
        </p:blipFill>
        <p:spPr bwMode="auto">
          <a:xfrm>
            <a:off x="381000" y="1981200"/>
            <a:ext cx="5486400" cy="1828800"/>
          </a:xfrm>
          <a:prstGeom prst="rect">
            <a:avLst/>
          </a:prstGeom>
          <a:noFill/>
        </p:spPr>
      </p:pic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5867400" y="4800600"/>
            <a:ext cx="3124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Can’t plate cells </a:t>
            </a:r>
            <a:r>
              <a:rPr lang="en-US" dirty="0"/>
              <a:t>on or </a:t>
            </a:r>
            <a:r>
              <a:rPr lang="en-US" dirty="0" err="1"/>
              <a:t>or</a:t>
            </a:r>
            <a:r>
              <a:rPr lang="en-US" dirty="0"/>
              <a:t> </a:t>
            </a:r>
            <a:r>
              <a:rPr lang="en-US" dirty="0" smtClean="0"/>
              <a:t>cover cells </a:t>
            </a:r>
            <a:r>
              <a:rPr lang="en-US" dirty="0"/>
              <a:t>with </a:t>
            </a:r>
            <a:r>
              <a:rPr lang="en-US" dirty="0" smtClean="0"/>
              <a:t>plastic.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DIC doesn’t work on </a:t>
            </a:r>
            <a:r>
              <a:rPr lang="en-US" dirty="0" err="1" smtClean="0"/>
              <a:t>birefringent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10" name="Picture 4" descr="dicphasefigure6"/>
          <p:cNvPicPr>
            <a:picLocks noChangeAspect="1" noChangeArrowheads="1"/>
          </p:cNvPicPr>
          <p:nvPr/>
        </p:nvPicPr>
        <p:blipFill>
          <a:blip r:embed="rId3" cstate="print"/>
          <a:srcRect t="52540" b="7402"/>
          <a:stretch>
            <a:fillRect/>
          </a:stretch>
        </p:blipFill>
        <p:spPr bwMode="auto">
          <a:xfrm>
            <a:off x="381000" y="4276130"/>
            <a:ext cx="5486400" cy="1752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04800" y="1671935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3886200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/>
              <a:t>Reminder: Interference</a:t>
            </a: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2012950" y="971550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In phase</a:t>
            </a:r>
          </a:p>
        </p:txBody>
      </p:sp>
      <p:pic>
        <p:nvPicPr>
          <p:cNvPr id="1955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1370013"/>
            <a:ext cx="3865562" cy="901700"/>
          </a:xfrm>
          <a:prstGeom prst="rect">
            <a:avLst/>
          </a:prstGeom>
          <a:noFill/>
        </p:spPr>
      </p:pic>
      <p:pic>
        <p:nvPicPr>
          <p:cNvPr id="1955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4316413"/>
            <a:ext cx="3865562" cy="901700"/>
          </a:xfrm>
          <a:prstGeom prst="rect">
            <a:avLst/>
          </a:prstGeom>
          <a:noFill/>
        </p:spPr>
      </p:pic>
      <p:pic>
        <p:nvPicPr>
          <p:cNvPr id="1955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663" y="5281613"/>
            <a:ext cx="3865562" cy="688975"/>
          </a:xfrm>
          <a:prstGeom prst="rect">
            <a:avLst/>
          </a:prstGeom>
          <a:noFill/>
        </p:spPr>
      </p:pic>
      <p:pic>
        <p:nvPicPr>
          <p:cNvPr id="1955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2360613"/>
            <a:ext cx="3865562" cy="688975"/>
          </a:xfrm>
          <a:prstGeom prst="rect">
            <a:avLst/>
          </a:prstGeom>
          <a:noFill/>
        </p:spPr>
      </p:pic>
      <p:sp>
        <p:nvSpPr>
          <p:cNvPr id="195592" name="Rectangle 8"/>
          <p:cNvSpPr>
            <a:spLocks noChangeArrowheads="1"/>
          </p:cNvSpPr>
          <p:nvPr/>
        </p:nvSpPr>
        <p:spPr bwMode="auto">
          <a:xfrm>
            <a:off x="374650" y="1465263"/>
            <a:ext cx="3810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5593" name="Rectangle 9"/>
          <p:cNvSpPr>
            <a:spLocks noChangeArrowheads="1"/>
          </p:cNvSpPr>
          <p:nvPr/>
        </p:nvSpPr>
        <p:spPr bwMode="auto">
          <a:xfrm>
            <a:off x="4114800" y="1524000"/>
            <a:ext cx="3810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9559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88" y="1563688"/>
            <a:ext cx="3865562" cy="1503362"/>
          </a:xfrm>
          <a:prstGeom prst="rect">
            <a:avLst/>
          </a:prstGeom>
          <a:noFill/>
        </p:spPr>
      </p:pic>
      <p:sp>
        <p:nvSpPr>
          <p:cNvPr id="195595" name="Rectangle 11"/>
          <p:cNvSpPr>
            <a:spLocks noChangeArrowheads="1"/>
          </p:cNvSpPr>
          <p:nvPr/>
        </p:nvSpPr>
        <p:spPr bwMode="auto">
          <a:xfrm>
            <a:off x="1673225" y="3883025"/>
            <a:ext cx="17653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Opposite phase</a:t>
            </a:r>
          </a:p>
        </p:txBody>
      </p:sp>
      <p:sp>
        <p:nvSpPr>
          <p:cNvPr id="195596" name="Rectangle 12"/>
          <p:cNvSpPr>
            <a:spLocks noChangeArrowheads="1"/>
          </p:cNvSpPr>
          <p:nvPr/>
        </p:nvSpPr>
        <p:spPr bwMode="auto">
          <a:xfrm>
            <a:off x="328613" y="2352675"/>
            <a:ext cx="3762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+</a:t>
            </a:r>
          </a:p>
        </p:txBody>
      </p:sp>
      <p:sp>
        <p:nvSpPr>
          <p:cNvPr id="195597" name="Rectangle 13"/>
          <p:cNvSpPr>
            <a:spLocks noChangeArrowheads="1"/>
          </p:cNvSpPr>
          <p:nvPr/>
        </p:nvSpPr>
        <p:spPr bwMode="auto">
          <a:xfrm>
            <a:off x="327025" y="5314950"/>
            <a:ext cx="376238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+</a:t>
            </a:r>
          </a:p>
        </p:txBody>
      </p:sp>
      <p:sp>
        <p:nvSpPr>
          <p:cNvPr id="195598" name="Rectangle 14"/>
          <p:cNvSpPr>
            <a:spLocks noChangeArrowheads="1"/>
          </p:cNvSpPr>
          <p:nvPr/>
        </p:nvSpPr>
        <p:spPr bwMode="auto">
          <a:xfrm>
            <a:off x="4595813" y="1963738"/>
            <a:ext cx="3571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=</a:t>
            </a:r>
          </a:p>
        </p:txBody>
      </p:sp>
      <p:pic>
        <p:nvPicPr>
          <p:cNvPr id="195599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88" y="5187950"/>
            <a:ext cx="3865562" cy="107950"/>
          </a:xfrm>
          <a:prstGeom prst="rect">
            <a:avLst/>
          </a:prstGeom>
          <a:noFill/>
        </p:spPr>
      </p:pic>
      <p:sp>
        <p:nvSpPr>
          <p:cNvPr id="195600" name="Rectangle 16"/>
          <p:cNvSpPr>
            <a:spLocks noChangeArrowheads="1"/>
          </p:cNvSpPr>
          <p:nvPr/>
        </p:nvSpPr>
        <p:spPr bwMode="auto">
          <a:xfrm>
            <a:off x="4595813" y="4922838"/>
            <a:ext cx="3571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=</a:t>
            </a:r>
          </a:p>
        </p:txBody>
      </p:sp>
      <p:sp>
        <p:nvSpPr>
          <p:cNvPr id="195601" name="Rectangle 17"/>
          <p:cNvSpPr>
            <a:spLocks noChangeArrowheads="1"/>
          </p:cNvSpPr>
          <p:nvPr/>
        </p:nvSpPr>
        <p:spPr bwMode="auto">
          <a:xfrm>
            <a:off x="5586413" y="1098550"/>
            <a:ext cx="29321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 constructive interference</a:t>
            </a:r>
          </a:p>
        </p:txBody>
      </p:sp>
      <p:sp>
        <p:nvSpPr>
          <p:cNvPr id="195602" name="Rectangle 18"/>
          <p:cNvSpPr>
            <a:spLocks noChangeArrowheads="1"/>
          </p:cNvSpPr>
          <p:nvPr/>
        </p:nvSpPr>
        <p:spPr bwMode="auto">
          <a:xfrm>
            <a:off x="5686425" y="4687888"/>
            <a:ext cx="27336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destructive interference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cphasefigure1"/>
          <p:cNvPicPr>
            <a:picLocks noChangeAspect="1" noChangeArrowheads="1"/>
          </p:cNvPicPr>
          <p:nvPr/>
        </p:nvPicPr>
        <p:blipFill>
          <a:blip r:embed="rId3" cstate="print"/>
          <a:srcRect t="5240" r="33412" b="7289"/>
          <a:stretch>
            <a:fillRect/>
          </a:stretch>
        </p:blipFill>
        <p:spPr bwMode="auto">
          <a:xfrm>
            <a:off x="1371600" y="1981200"/>
            <a:ext cx="3581400" cy="3657600"/>
          </a:xfrm>
          <a:prstGeom prst="rect">
            <a:avLst/>
          </a:prstGeom>
          <a:noFill/>
        </p:spPr>
      </p:pic>
      <p:pic>
        <p:nvPicPr>
          <p:cNvPr id="15363" name="Picture 3" descr="dicphasefigure2"/>
          <p:cNvPicPr>
            <a:picLocks noChangeAspect="1" noChangeArrowheads="1"/>
          </p:cNvPicPr>
          <p:nvPr/>
        </p:nvPicPr>
        <p:blipFill>
          <a:blip r:embed="rId4" cstate="print"/>
          <a:srcRect t="-8401" r="-4256" b="10706"/>
          <a:stretch>
            <a:fillRect/>
          </a:stretch>
        </p:blipFill>
        <p:spPr bwMode="auto">
          <a:xfrm>
            <a:off x="5105400" y="2667000"/>
            <a:ext cx="3733800" cy="2085975"/>
          </a:xfrm>
          <a:prstGeom prst="rect">
            <a:avLst/>
          </a:prstGeom>
          <a:noFill/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33388" y="2667000"/>
            <a:ext cx="70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DIC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228600" y="4495800"/>
            <a:ext cx="104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Phase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 is higher resolution than phase contrast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7" name="Text Box 9"/>
          <p:cNvSpPr txBox="1">
            <a:spLocks noChangeArrowheads="1"/>
          </p:cNvSpPr>
          <p:nvPr/>
        </p:nvSpPr>
        <p:spPr bwMode="auto">
          <a:xfrm>
            <a:off x="304800" y="4648200"/>
            <a:ext cx="85344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To provide cellular or </a:t>
            </a:r>
            <a:r>
              <a:rPr lang="en-US" dirty="0" err="1"/>
              <a:t>organismal</a:t>
            </a:r>
            <a:r>
              <a:rPr lang="en-US" dirty="0"/>
              <a:t> reference.</a:t>
            </a:r>
          </a:p>
          <a:p>
            <a:r>
              <a:rPr lang="en-US" dirty="0"/>
              <a:t>Phase and DIC are more general (and less toxic) than fluorescence.</a:t>
            </a:r>
          </a:p>
          <a:p>
            <a:endParaRPr lang="en-US" dirty="0"/>
          </a:p>
          <a:p>
            <a:r>
              <a:rPr lang="en-US" dirty="0"/>
              <a:t>Phase and DIC do degrade fluorescence performance slightly</a:t>
            </a:r>
          </a:p>
        </p:txBody>
      </p:sp>
      <p:pic>
        <p:nvPicPr>
          <p:cNvPr id="124942" name="Picture 14" descr="maintenancefigure1"/>
          <p:cNvPicPr>
            <a:picLocks noChangeAspect="1" noChangeArrowheads="1"/>
          </p:cNvPicPr>
          <p:nvPr/>
        </p:nvPicPr>
        <p:blipFill>
          <a:blip r:embed="rId3" cstate="print"/>
          <a:srcRect t="4710" b="5790"/>
          <a:stretch>
            <a:fillRect/>
          </a:stretch>
        </p:blipFill>
        <p:spPr bwMode="auto">
          <a:xfrm>
            <a:off x="2438400" y="1524000"/>
            <a:ext cx="4176713" cy="2895600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Combining Phase / DIC with </a:t>
            </a:r>
            <a:r>
              <a:rPr lang="en-US" dirty="0" smtClean="0"/>
              <a:t>fluorescence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/>
              <a:t>Further reading</a:t>
            </a:r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>
            <a:off x="533400" y="1143000"/>
            <a:ext cx="82296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ea typeface="ヒラギノ角ゴ Pro W3" pitchFamily="84" charset="-128"/>
              </a:rPr>
              <a:t>www.microscopyu.com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>
                <a:ea typeface="ヒラギノ角ゴ Pro W3" pitchFamily="84" charset="-128"/>
              </a:rPr>
              <a:t>micro.magnet.fsu.edu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>
                <a:ea typeface="ヒラギノ角ゴ Pro W3" pitchFamily="84" charset="-128"/>
              </a:rPr>
              <a:t>Douglas B. </a:t>
            </a:r>
            <a:r>
              <a:rPr lang="en-US" dirty="0" smtClean="0">
                <a:ea typeface="ヒラギノ角ゴ Pro W3" pitchFamily="84" charset="-128"/>
              </a:rPr>
              <a:t>Murphy, </a:t>
            </a:r>
            <a:r>
              <a:rPr lang="en-US" dirty="0">
                <a:ea typeface="ヒラギノ角ゴ Pro W3" pitchFamily="84" charset="-128"/>
              </a:rPr>
              <a:t>“Fundamentals of Light Microscopy and Electronic Imaging</a:t>
            </a:r>
            <a:r>
              <a:rPr lang="en-US" dirty="0" smtClean="0">
                <a:ea typeface="ヒラギノ角ゴ Pro W3" pitchFamily="84" charset="-128"/>
              </a:rPr>
              <a:t>”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ea typeface="ヒラギノ角ゴ Pro W3" pitchFamily="84" charset="-128"/>
              </a:rPr>
              <a:t>Hecht, “Optics”</a:t>
            </a:r>
            <a:endParaRPr lang="en-US" dirty="0">
              <a:ea typeface="ヒラギノ角ゴ Pro W3" pitchFamily="84" charset="-128"/>
            </a:endParaRPr>
          </a:p>
        </p:txBody>
      </p:sp>
      <p:sp>
        <p:nvSpPr>
          <p:cNvPr id="208900" name="Text Box 4"/>
          <p:cNvSpPr txBox="1">
            <a:spLocks noChangeArrowheads="1"/>
          </p:cNvSpPr>
          <p:nvPr/>
        </p:nvSpPr>
        <p:spPr bwMode="auto">
          <a:xfrm>
            <a:off x="2438400" y="4724400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>
                <a:ea typeface="ヒラギノ角ゴ Pro W3" pitchFamily="84" charset="-128"/>
              </a:rPr>
              <a:t>Acknowledgements</a:t>
            </a: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609600" y="55626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ea typeface="ヒラギノ角ゴ Pro W3" pitchFamily="84" charset="-128"/>
              </a:rPr>
              <a:t>Orion Weiner / Mats Gustafsson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/>
              <a:t>Amplitude and Phase Samples</a:t>
            </a:r>
            <a:endParaRPr lang="en-US" dirty="0"/>
          </a:p>
        </p:txBody>
      </p:sp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27717"/>
            <a:ext cx="392430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105400" y="23622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beam, </a:t>
            </a:r>
            <a:r>
              <a:rPr lang="en-US" dirty="0" err="1" smtClean="0"/>
              <a:t>unpurturbed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0" y="4038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Amplitude sample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5400" y="56388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sample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04800" y="5029200"/>
            <a:ext cx="81534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/>
              <a:t>Amplitude and Phase Samples</a:t>
            </a:r>
            <a:endParaRPr lang="en-US" dirty="0"/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905000"/>
            <a:ext cx="39243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105400" y="23622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beam, </a:t>
            </a:r>
            <a:r>
              <a:rPr lang="en-US" dirty="0" err="1" smtClean="0"/>
              <a:t>unpurturbed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4038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Amplitude sample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5400" y="56388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sample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631825" y="5089525"/>
            <a:ext cx="81311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Optical path </a:t>
            </a:r>
            <a:r>
              <a:rPr lang="en-US" sz="2000" dirty="0" smtClean="0"/>
              <a:t>length (OPL) difference </a:t>
            </a:r>
            <a:r>
              <a:rPr lang="en-US" sz="2000" dirty="0"/>
              <a:t>= t (n</a:t>
            </a:r>
            <a:r>
              <a:rPr lang="en-US" sz="2000" baseline="-25000" dirty="0"/>
              <a:t>s</a:t>
            </a:r>
            <a:r>
              <a:rPr lang="en-US" sz="2000" dirty="0"/>
              <a:t>-n</a:t>
            </a:r>
            <a:r>
              <a:rPr lang="en-US" sz="2000" baseline="-25000" dirty="0"/>
              <a:t>m</a:t>
            </a:r>
            <a:r>
              <a:rPr lang="en-US" sz="2000" dirty="0"/>
              <a:t>)  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= </a:t>
            </a:r>
            <a:r>
              <a:rPr lang="en-US" sz="2000" dirty="0" smtClean="0"/>
              <a:t>1 micron </a:t>
            </a:r>
            <a:r>
              <a:rPr lang="en-US" sz="2000" dirty="0"/>
              <a:t>(</a:t>
            </a:r>
            <a:r>
              <a:rPr lang="en-US" sz="2000" dirty="0" smtClean="0"/>
              <a:t>1.38-1.33) </a:t>
            </a:r>
            <a:r>
              <a:rPr lang="en-US" sz="2000" dirty="0"/>
              <a:t>= </a:t>
            </a:r>
            <a:r>
              <a:rPr lang="en-US" sz="2000" dirty="0" smtClean="0"/>
              <a:t>.05 </a:t>
            </a:r>
            <a:r>
              <a:rPr lang="en-US" sz="2000" dirty="0"/>
              <a:t>microns = </a:t>
            </a:r>
            <a:r>
              <a:rPr lang="en-US" sz="2000" dirty="0" smtClean="0"/>
              <a:t>50 </a:t>
            </a:r>
            <a:r>
              <a:rPr lang="en-US" sz="2000" dirty="0"/>
              <a:t>nm, 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which is about </a:t>
            </a:r>
            <a:r>
              <a:rPr lang="en-US" sz="2000" dirty="0" smtClean="0"/>
              <a:t>1/10 </a:t>
            </a:r>
            <a:r>
              <a:rPr lang="en-US" sz="2000" dirty="0"/>
              <a:t>the wavelength of green light (488 nm)</a:t>
            </a:r>
            <a:endParaRPr lang="en-US" sz="2000" dirty="0">
              <a:latin typeface="Symbol" pitchFamily="18" charset="2"/>
              <a:sym typeface="Symbol" pitchFamily="18" charset="2"/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962400" y="2590800"/>
            <a:ext cx="5029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t = sample thickness , ~ </a:t>
            </a:r>
            <a:r>
              <a:rPr lang="en-US" sz="2000" dirty="0" smtClean="0"/>
              <a:t>1 micron</a:t>
            </a:r>
            <a:endParaRPr lang="en-US" sz="2000" dirty="0"/>
          </a:p>
          <a:p>
            <a:pPr>
              <a:spcBef>
                <a:spcPct val="50000"/>
              </a:spcBef>
            </a:pPr>
            <a:r>
              <a:rPr lang="en-US" sz="2000" dirty="0"/>
              <a:t>n</a:t>
            </a:r>
            <a:r>
              <a:rPr lang="en-US" sz="2000" baseline="-25000" dirty="0"/>
              <a:t>s</a:t>
            </a:r>
            <a:r>
              <a:rPr lang="en-US" sz="2000" dirty="0"/>
              <a:t> = sample refractive index , ~ </a:t>
            </a:r>
            <a:r>
              <a:rPr lang="en-US" sz="2000" dirty="0" smtClean="0"/>
              <a:t>1.38 </a:t>
            </a:r>
            <a:endParaRPr lang="en-US" sz="2000" dirty="0"/>
          </a:p>
          <a:p>
            <a:pPr>
              <a:spcBef>
                <a:spcPct val="50000"/>
              </a:spcBef>
            </a:pPr>
            <a:r>
              <a:rPr lang="en-US" sz="2000" dirty="0"/>
              <a:t>n</a:t>
            </a:r>
            <a:r>
              <a:rPr lang="en-US" sz="2000" baseline="-25000" dirty="0"/>
              <a:t>m</a:t>
            </a:r>
            <a:r>
              <a:rPr lang="en-US" sz="2000" dirty="0"/>
              <a:t> = medium refractive index, ~ </a:t>
            </a:r>
            <a:r>
              <a:rPr lang="en-US" sz="2000" dirty="0" smtClean="0"/>
              <a:t>1.33</a:t>
            </a:r>
            <a:endParaRPr lang="en-US" sz="2000" dirty="0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990335" y="319088"/>
            <a:ext cx="72458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Many biological samples are phase samples</a:t>
            </a:r>
            <a:endParaRPr lang="en-US" sz="2800" dirty="0"/>
          </a:p>
        </p:txBody>
      </p:sp>
      <p:sp>
        <p:nvSpPr>
          <p:cNvPr id="62473" name="AutoShape 9"/>
          <p:cNvSpPr>
            <a:spLocks noChangeArrowheads="1"/>
          </p:cNvSpPr>
          <p:nvPr/>
        </p:nvSpPr>
        <p:spPr bwMode="auto">
          <a:xfrm>
            <a:off x="609600" y="3124200"/>
            <a:ext cx="2971800" cy="304800"/>
          </a:xfrm>
          <a:prstGeom prst="parallelogram">
            <a:avLst>
              <a:gd name="adj" fmla="val 2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2474" name="Oval 10"/>
          <p:cNvSpPr>
            <a:spLocks noChangeArrowheads="1"/>
          </p:cNvSpPr>
          <p:nvPr/>
        </p:nvSpPr>
        <p:spPr bwMode="auto">
          <a:xfrm>
            <a:off x="1752600" y="3124200"/>
            <a:ext cx="7620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 flipV="1">
            <a:off x="2133600" y="35052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7" name="Line 13"/>
          <p:cNvSpPr>
            <a:spLocks noChangeShapeType="1"/>
          </p:cNvSpPr>
          <p:nvPr/>
        </p:nvSpPr>
        <p:spPr bwMode="auto">
          <a:xfrm flipV="1">
            <a:off x="2133600" y="22860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 flipV="1">
            <a:off x="2667000" y="35052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flipV="1">
            <a:off x="2667000" y="22860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0" name="Text Box 16"/>
          <p:cNvSpPr txBox="1">
            <a:spLocks noChangeArrowheads="1"/>
          </p:cNvSpPr>
          <p:nvPr/>
        </p:nvSpPr>
        <p:spPr bwMode="auto">
          <a:xfrm>
            <a:off x="1752600" y="18288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OPL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1924050" y="3005138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n</a:t>
            </a:r>
            <a:r>
              <a:rPr lang="en-US" sz="1800" baseline="-25000"/>
              <a:t>s</a:t>
            </a:r>
          </a:p>
        </p:txBody>
      </p:sp>
      <p:sp>
        <p:nvSpPr>
          <p:cNvPr id="62483" name="Text Box 19"/>
          <p:cNvSpPr txBox="1">
            <a:spLocks noChangeArrowheads="1"/>
          </p:cNvSpPr>
          <p:nvPr/>
        </p:nvSpPr>
        <p:spPr bwMode="auto">
          <a:xfrm>
            <a:off x="1143000" y="3048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n</a:t>
            </a:r>
            <a:r>
              <a:rPr lang="en-US" sz="1800" baseline="-25000"/>
              <a:t>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9906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Higher refractive indices slow down light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/>
              <a:t>Amplitude and Phase Samples</a:t>
            </a:r>
            <a:endParaRPr lang="en-US" dirty="0"/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905000"/>
            <a:ext cx="39243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09800" y="13716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Represented as Vectors</a:t>
            </a:r>
            <a:endParaRPr lang="en-US" sz="1800" dirty="0"/>
          </a:p>
        </p:txBody>
      </p:sp>
      <p:sp>
        <p:nvSpPr>
          <p:cNvPr id="8" name="Oval 7"/>
          <p:cNvSpPr/>
          <p:nvPr/>
        </p:nvSpPr>
        <p:spPr bwMode="auto">
          <a:xfrm>
            <a:off x="5410200" y="2057400"/>
            <a:ext cx="1295400" cy="12954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10200" y="3619500"/>
            <a:ext cx="1295400" cy="12954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10200" y="5181600"/>
            <a:ext cx="1295400" cy="12954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1981200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Vector length: amplitude</a:t>
            </a:r>
          </a:p>
          <a:p>
            <a:endParaRPr lang="en-US" sz="1800" dirty="0"/>
          </a:p>
          <a:p>
            <a:r>
              <a:rPr lang="en-US" sz="1800" dirty="0" smtClean="0"/>
              <a:t>Rotation around circle: phase</a:t>
            </a:r>
            <a:endParaRPr lang="en-US" sz="1800" dirty="0"/>
          </a:p>
        </p:txBody>
      </p:sp>
      <p:cxnSp>
        <p:nvCxnSpPr>
          <p:cNvPr id="18" name="Straight Arrow Connector 17"/>
          <p:cNvCxnSpPr>
            <a:endCxn id="8" idx="6"/>
          </p:cNvCxnSpPr>
          <p:nvPr/>
        </p:nvCxnSpPr>
        <p:spPr bwMode="auto">
          <a:xfrm>
            <a:off x="6096000" y="2705100"/>
            <a:ext cx="60960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6096000" y="4267200"/>
            <a:ext cx="60960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096000" y="4267200"/>
            <a:ext cx="381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6096000" y="5833280"/>
            <a:ext cx="60960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6096000" y="5535304"/>
            <a:ext cx="533400" cy="304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934200" y="3962400"/>
            <a:ext cx="206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Only amplitude changes</a:t>
            </a:r>
            <a:endParaRPr lang="en-US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6934200" y="5486400"/>
            <a:ext cx="206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Only phase changes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see a phase change?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914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Problem: optical detectors are not phase sensitive; they only detect changes in amplitude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5257800" y="3276600"/>
            <a:ext cx="1295400" cy="12954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5943600" y="3928280"/>
            <a:ext cx="60960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5943600" y="3630304"/>
            <a:ext cx="533400" cy="304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t="69856"/>
          <a:stretch>
            <a:fillRect/>
          </a:stretch>
        </p:blipFill>
        <p:spPr bwMode="auto">
          <a:xfrm>
            <a:off x="685800" y="3200400"/>
            <a:ext cx="3924300" cy="136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 bwMode="auto">
          <a:xfrm flipH="1" flipV="1">
            <a:off x="6470650" y="3638550"/>
            <a:ext cx="76200" cy="2667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b="70651"/>
          <a:stretch>
            <a:fillRect/>
          </a:stretch>
        </p:blipFill>
        <p:spPr bwMode="auto">
          <a:xfrm>
            <a:off x="685800" y="3276600"/>
            <a:ext cx="3924300" cy="132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029200" y="4743271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Decompose phase shift into an </a:t>
            </a:r>
            <a:r>
              <a:rPr lang="en-US" dirty="0" err="1" smtClean="0">
                <a:solidFill>
                  <a:srgbClr val="FF0000"/>
                </a:solidFill>
              </a:rPr>
              <a:t>unpurturbed</a:t>
            </a:r>
            <a:r>
              <a:rPr lang="en-US" dirty="0" smtClean="0">
                <a:solidFill>
                  <a:srgbClr val="FF0000"/>
                </a:solidFill>
              </a:rPr>
              <a:t> wave</a:t>
            </a:r>
            <a:r>
              <a:rPr lang="en-US" dirty="0" smtClean="0"/>
              <a:t> and a </a:t>
            </a:r>
            <a:r>
              <a:rPr lang="en-US" dirty="0" smtClean="0">
                <a:solidFill>
                  <a:srgbClr val="0070C0"/>
                </a:solidFill>
              </a:rPr>
              <a:t>perturbed wave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556 L -0.06337 0.005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26226</TotalTime>
  <Words>1186</Words>
  <Application>Microsoft Office PowerPoint</Application>
  <PresentationFormat>On-screen Show (4:3)</PresentationFormat>
  <Paragraphs>331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ＭＳ Ｐゴシック</vt:lpstr>
      <vt:lpstr>Chalkboard</vt:lpstr>
      <vt:lpstr>Times</vt:lpstr>
      <vt:lpstr>Symbol</vt:lpstr>
      <vt:lpstr>Helvetica</vt:lpstr>
      <vt:lpstr>Helvetica Neue</vt:lpstr>
      <vt:lpstr>ヒラギノ角ゴ Pro W3</vt:lpstr>
      <vt:lpstr>Times New Roman</vt:lpstr>
      <vt:lpstr>Blank Presentation</vt:lpstr>
      <vt:lpstr>Brightfield Contrasting Techniques</vt:lpstr>
      <vt:lpstr>Generating contrast in light microscopy</vt:lpstr>
      <vt:lpstr>Review: The Trans-illumination Microscope</vt:lpstr>
      <vt:lpstr>Reminder: Interference</vt:lpstr>
      <vt:lpstr>Amplitude and Phase Samples</vt:lpstr>
      <vt:lpstr>Amplitude and Phase Samples</vt:lpstr>
      <vt:lpstr>Slide 7</vt:lpstr>
      <vt:lpstr>Amplitude and Phase Samples</vt:lpstr>
      <vt:lpstr>How can we see a phase change?</vt:lpstr>
      <vt:lpstr>Converting a phase change to an amplitude change</vt:lpstr>
      <vt:lpstr>Phase contrast microscopy</vt:lpstr>
      <vt:lpstr>The phase contrast microscope</vt:lpstr>
      <vt:lpstr>The phase contrast microscope</vt:lpstr>
      <vt:lpstr>Phase Contrast in the Microscope</vt:lpstr>
      <vt:lpstr>Phase Contrast – Further  Refinements</vt:lpstr>
      <vt:lpstr>Phase Contrast – Further Refinements</vt:lpstr>
      <vt:lpstr>Slide 17</vt:lpstr>
      <vt:lpstr>Limitations of Phase Contrast</vt:lpstr>
      <vt:lpstr>Limitations of Phase Contrast</vt:lpstr>
      <vt:lpstr>Darkfield Microscopy</vt:lpstr>
      <vt:lpstr>Darkfield Microscopy</vt:lpstr>
      <vt:lpstr>Slide 22</vt:lpstr>
      <vt:lpstr>Slide 23</vt:lpstr>
      <vt:lpstr>Slide 24</vt:lpstr>
      <vt:lpstr>Polarization</vt:lpstr>
      <vt:lpstr>Polarizers</vt:lpstr>
      <vt:lpstr>Interference and polarization</vt:lpstr>
      <vt:lpstr>Birefringence</vt:lpstr>
      <vt:lpstr>Wollaston / Nomarski Prisms</vt:lpstr>
      <vt:lpstr>The differential interference contrast (DIC) microscope</vt:lpstr>
      <vt:lpstr>Slide 31</vt:lpstr>
      <vt:lpstr>How DIC generates contrast</vt:lpstr>
      <vt:lpstr>How DIC generates contrast</vt:lpstr>
      <vt:lpstr>How DIC generates contrast</vt:lpstr>
      <vt:lpstr>Role of Bias in DIC</vt:lpstr>
      <vt:lpstr>Role of Bias in DIC</vt:lpstr>
      <vt:lpstr>Bias adjusment in de Sénarmont DIC</vt:lpstr>
      <vt:lpstr>Slide 38</vt:lpstr>
      <vt:lpstr>DIC doesn’t work on birefringent samples</vt:lpstr>
      <vt:lpstr>DIC is higher resolution than phase contrast </vt:lpstr>
      <vt:lpstr>Combining Phase / DIC with fluorescence</vt:lpstr>
      <vt:lpstr>Further reading</vt:lpstr>
    </vt:vector>
  </TitlesOfParts>
  <Company>orion weiner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orion weiner</dc:creator>
  <cp:lastModifiedBy>Kurt Thorn</cp:lastModifiedBy>
  <cp:revision>75</cp:revision>
  <cp:lastPrinted>2006-09-18T19:21:31Z</cp:lastPrinted>
  <dcterms:created xsi:type="dcterms:W3CDTF">2006-09-15T23:04:34Z</dcterms:created>
  <dcterms:modified xsi:type="dcterms:W3CDTF">2011-02-22T19:24:45Z</dcterms:modified>
</cp:coreProperties>
</file>